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974" r:id="rId2"/>
  </p:sldMasterIdLst>
  <p:notesMasterIdLst>
    <p:notesMasterId r:id="rId13"/>
  </p:notesMasterIdLst>
  <p:sldIdLst>
    <p:sldId id="346" r:id="rId3"/>
    <p:sldId id="373" r:id="rId4"/>
    <p:sldId id="371" r:id="rId5"/>
    <p:sldId id="385" r:id="rId6"/>
    <p:sldId id="386" r:id="rId7"/>
    <p:sldId id="387" r:id="rId8"/>
    <p:sldId id="384" r:id="rId9"/>
    <p:sldId id="382" r:id="rId10"/>
    <p:sldId id="383" r:id="rId11"/>
    <p:sldId id="388" r:id="rId12"/>
  </p:sldIdLst>
  <p:sldSz cx="12192000" cy="6858000"/>
  <p:notesSz cx="6858000" cy="9144000"/>
  <p:defaultTextStyle>
    <a:defPPr>
      <a:defRPr lang="ru-RU"/>
    </a:defPPr>
    <a:lvl1pPr marL="0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771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584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376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168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3982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0750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7520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4291" algn="l" defTabSz="91358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85" autoAdjust="0"/>
    <p:restoredTop sz="94660"/>
  </p:normalViewPr>
  <p:slideViewPr>
    <p:cSldViewPr snapToGrid="0">
      <p:cViewPr>
        <p:scale>
          <a:sx n="90" d="100"/>
          <a:sy n="90" d="100"/>
        </p:scale>
        <p:origin x="-1494" y="-59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874A2-0763-4DEA-90E4-F7662E6BAA44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B9F4E5D-830D-4316-AEFC-9D0B7BB6A4A2}">
      <dgm:prSet phldrT="[Текст]" custT="1"/>
      <dgm:spPr/>
      <dgm:t>
        <a:bodyPr/>
        <a:lstStyle/>
        <a:p>
          <a:r>
            <a:rPr lang="ru-RU" sz="1700" dirty="0" smtClean="0">
              <a:latin typeface="Georgia" panose="02040502050405020303" pitchFamily="18" charset="0"/>
            </a:rPr>
            <a:t>Проблема наращивания продуктивного маточного поголовья КРС доступного всем участникам кооперации  </a:t>
          </a:r>
          <a:endParaRPr lang="ru-RU" sz="1700" dirty="0">
            <a:latin typeface="Georgia" panose="02040502050405020303" pitchFamily="18" charset="0"/>
          </a:endParaRPr>
        </a:p>
      </dgm:t>
    </dgm:pt>
    <dgm:pt modelId="{1D819743-E2E7-499E-82BC-B5F08990163E}" type="parTrans" cxnId="{93E31A45-FF16-451F-9446-D703DCF96B9A}">
      <dgm:prSet/>
      <dgm:spPr/>
      <dgm:t>
        <a:bodyPr/>
        <a:lstStyle/>
        <a:p>
          <a:endParaRPr lang="ru-RU" sz="1700"/>
        </a:p>
      </dgm:t>
    </dgm:pt>
    <dgm:pt modelId="{B2CC34D2-3057-41FE-9F18-266D86AA268B}" type="sibTrans" cxnId="{93E31A45-FF16-451F-9446-D703DCF96B9A}">
      <dgm:prSet/>
      <dgm:spPr/>
      <dgm:t>
        <a:bodyPr/>
        <a:lstStyle/>
        <a:p>
          <a:endParaRPr lang="ru-RU" sz="1700"/>
        </a:p>
      </dgm:t>
    </dgm:pt>
    <dgm:pt modelId="{57B147CE-15CE-4EF3-91AB-F7096C53C6B3}">
      <dgm:prSet custT="1"/>
      <dgm:spPr/>
      <dgm:t>
        <a:bodyPr/>
        <a:lstStyle/>
        <a:p>
          <a:r>
            <a:rPr lang="ru-RU" sz="1700" dirty="0" smtClean="0">
              <a:latin typeface="Georgia" panose="02040502050405020303" pitchFamily="18" charset="0"/>
            </a:rPr>
            <a:t>Проблема профессионального ухода по единым стандартам (ветеринария, зоотехния, генетика)</a:t>
          </a:r>
        </a:p>
      </dgm:t>
    </dgm:pt>
    <dgm:pt modelId="{6BB7421E-40F9-44F2-8AD1-01E0FEEC6605}" type="parTrans" cxnId="{A47AABB4-5B47-43F8-87E8-CB112D078828}">
      <dgm:prSet/>
      <dgm:spPr/>
      <dgm:t>
        <a:bodyPr/>
        <a:lstStyle/>
        <a:p>
          <a:endParaRPr lang="ru-RU" sz="1700"/>
        </a:p>
      </dgm:t>
    </dgm:pt>
    <dgm:pt modelId="{98280955-6A3B-4571-9C6A-F33EE742D27C}" type="sibTrans" cxnId="{A47AABB4-5B47-43F8-87E8-CB112D078828}">
      <dgm:prSet/>
      <dgm:spPr/>
      <dgm:t>
        <a:bodyPr/>
        <a:lstStyle/>
        <a:p>
          <a:endParaRPr lang="ru-RU" sz="1700"/>
        </a:p>
      </dgm:t>
    </dgm:pt>
    <dgm:pt modelId="{B243BB53-30EC-4017-BA9F-FEA5A0A568A2}">
      <dgm:prSet custT="1"/>
      <dgm:spPr/>
      <dgm:t>
        <a:bodyPr/>
        <a:lstStyle/>
        <a:p>
          <a:r>
            <a:rPr lang="ru-RU" sz="1700" dirty="0" smtClean="0">
              <a:latin typeface="Georgia" panose="02040502050405020303" pitchFamily="18" charset="0"/>
            </a:rPr>
            <a:t>Проблема сбыта и получения справедливого дохода всеми участниками отраслевой кооперации </a:t>
          </a:r>
          <a:endParaRPr lang="ru-RU" sz="1700" dirty="0">
            <a:latin typeface="Georgia" panose="02040502050405020303" pitchFamily="18" charset="0"/>
          </a:endParaRPr>
        </a:p>
      </dgm:t>
    </dgm:pt>
    <dgm:pt modelId="{903D5B27-EEFE-433C-A48F-2B5A8ED41B47}" type="parTrans" cxnId="{3371E331-2E42-4478-8CA2-DDF295510ADE}">
      <dgm:prSet/>
      <dgm:spPr/>
      <dgm:t>
        <a:bodyPr/>
        <a:lstStyle/>
        <a:p>
          <a:endParaRPr lang="ru-RU" sz="1700"/>
        </a:p>
      </dgm:t>
    </dgm:pt>
    <dgm:pt modelId="{A9B82385-8723-460A-9F14-F2138B6E8A83}" type="sibTrans" cxnId="{3371E331-2E42-4478-8CA2-DDF295510ADE}">
      <dgm:prSet/>
      <dgm:spPr/>
      <dgm:t>
        <a:bodyPr/>
        <a:lstStyle/>
        <a:p>
          <a:endParaRPr lang="ru-RU" sz="1700"/>
        </a:p>
      </dgm:t>
    </dgm:pt>
    <dgm:pt modelId="{639D7C14-E8CA-42A7-9282-3B88888C9388}">
      <dgm:prSet custT="1"/>
      <dgm:spPr/>
      <dgm:t>
        <a:bodyPr/>
        <a:lstStyle/>
        <a:p>
          <a:r>
            <a:rPr lang="ru-RU" sz="1700" dirty="0" smtClean="0">
              <a:latin typeface="Georgia" panose="02040502050405020303" pitchFamily="18" charset="0"/>
            </a:rPr>
            <a:t>    Проблема финансирования, доступа к финансовым источникам, отсутствия практики использования сложных   финансовых инструментов</a:t>
          </a:r>
          <a:endParaRPr lang="ru-RU" sz="1700" dirty="0">
            <a:latin typeface="Georgia" panose="02040502050405020303" pitchFamily="18" charset="0"/>
          </a:endParaRPr>
        </a:p>
      </dgm:t>
    </dgm:pt>
    <dgm:pt modelId="{BA099C20-2C6C-4B92-A973-3E052D444DD8}" type="parTrans" cxnId="{F90C1628-32EA-475B-AD98-C021F5612756}">
      <dgm:prSet/>
      <dgm:spPr/>
      <dgm:t>
        <a:bodyPr/>
        <a:lstStyle/>
        <a:p>
          <a:endParaRPr lang="ru-RU" sz="1700"/>
        </a:p>
      </dgm:t>
    </dgm:pt>
    <dgm:pt modelId="{5F6AEE2D-FD79-43EF-A96E-DB1D167AD5F1}" type="sibTrans" cxnId="{F90C1628-32EA-475B-AD98-C021F5612756}">
      <dgm:prSet/>
      <dgm:spPr/>
      <dgm:t>
        <a:bodyPr/>
        <a:lstStyle/>
        <a:p>
          <a:endParaRPr lang="ru-RU" sz="1700"/>
        </a:p>
      </dgm:t>
    </dgm:pt>
    <dgm:pt modelId="{DE8621E8-DFDD-411E-A89D-7A581E0B12CC}" type="pres">
      <dgm:prSet presAssocID="{35E874A2-0763-4DEA-90E4-F7662E6BAA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B9507B3-9EDC-484C-A53C-A6FC96E8C996}" type="pres">
      <dgm:prSet presAssocID="{35E874A2-0763-4DEA-90E4-F7662E6BAA44}" presName="Name1" presStyleCnt="0"/>
      <dgm:spPr/>
    </dgm:pt>
    <dgm:pt modelId="{0531D7E1-723E-4F47-9995-199AF3B0AD2E}" type="pres">
      <dgm:prSet presAssocID="{35E874A2-0763-4DEA-90E4-F7662E6BAA44}" presName="cycle" presStyleCnt="0"/>
      <dgm:spPr/>
    </dgm:pt>
    <dgm:pt modelId="{07409EAA-AC9B-48C8-AF63-E9170A5752B6}" type="pres">
      <dgm:prSet presAssocID="{35E874A2-0763-4DEA-90E4-F7662E6BAA44}" presName="srcNode" presStyleLbl="node1" presStyleIdx="0" presStyleCnt="4"/>
      <dgm:spPr/>
    </dgm:pt>
    <dgm:pt modelId="{4AF852F4-8483-4F93-92EC-863B3DF7278D}" type="pres">
      <dgm:prSet presAssocID="{35E874A2-0763-4DEA-90E4-F7662E6BAA44}" presName="conn" presStyleLbl="parChTrans1D2" presStyleIdx="0" presStyleCnt="1"/>
      <dgm:spPr/>
      <dgm:t>
        <a:bodyPr/>
        <a:lstStyle/>
        <a:p>
          <a:endParaRPr lang="ru-RU"/>
        </a:p>
      </dgm:t>
    </dgm:pt>
    <dgm:pt modelId="{78586DA2-E989-4620-8708-DCEFC15A2D28}" type="pres">
      <dgm:prSet presAssocID="{35E874A2-0763-4DEA-90E4-F7662E6BAA44}" presName="extraNode" presStyleLbl="node1" presStyleIdx="0" presStyleCnt="4"/>
      <dgm:spPr/>
    </dgm:pt>
    <dgm:pt modelId="{EEB352CC-99DF-4697-B299-6AC307369B09}" type="pres">
      <dgm:prSet presAssocID="{35E874A2-0763-4DEA-90E4-F7662E6BAA44}" presName="dstNode" presStyleLbl="node1" presStyleIdx="0" presStyleCnt="4"/>
      <dgm:spPr/>
    </dgm:pt>
    <dgm:pt modelId="{E0E24B4B-DFCA-48AC-B120-91F275AF2B9B}" type="pres">
      <dgm:prSet presAssocID="{B243BB53-30EC-4017-BA9F-FEA5A0A568A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1AD24-7957-4C7F-9713-8559EE0E1677}" type="pres">
      <dgm:prSet presAssocID="{B243BB53-30EC-4017-BA9F-FEA5A0A568A2}" presName="accent_1" presStyleCnt="0"/>
      <dgm:spPr/>
    </dgm:pt>
    <dgm:pt modelId="{35011504-9C2E-42FC-9B1F-180507EE9DAF}" type="pres">
      <dgm:prSet presAssocID="{B243BB53-30EC-4017-BA9F-FEA5A0A568A2}" presName="accentRepeatNode" presStyleLbl="solidFgAcc1" presStyleIdx="0" presStyleCnt="4"/>
      <dgm:spPr/>
    </dgm:pt>
    <dgm:pt modelId="{2261533D-6EDA-46D9-9107-B537DC7EF1FD}" type="pres">
      <dgm:prSet presAssocID="{0B9F4E5D-830D-4316-AEFC-9D0B7BB6A4A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9A26C-5659-4CEB-95D6-BBAFF701ACFE}" type="pres">
      <dgm:prSet presAssocID="{0B9F4E5D-830D-4316-AEFC-9D0B7BB6A4A2}" presName="accent_2" presStyleCnt="0"/>
      <dgm:spPr/>
    </dgm:pt>
    <dgm:pt modelId="{2959A180-CB3D-4602-B712-5E60DF60C7CB}" type="pres">
      <dgm:prSet presAssocID="{0B9F4E5D-830D-4316-AEFC-9D0B7BB6A4A2}" presName="accentRepeatNode" presStyleLbl="solidFgAcc1" presStyleIdx="1" presStyleCnt="4"/>
      <dgm:spPr/>
    </dgm:pt>
    <dgm:pt modelId="{47D92B0D-52DA-45CB-AB4B-BBE8303119D2}" type="pres">
      <dgm:prSet presAssocID="{57B147CE-15CE-4EF3-91AB-F7096C53C6B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A3E7C-13B9-4C70-B7F4-B975F8693CC9}" type="pres">
      <dgm:prSet presAssocID="{57B147CE-15CE-4EF3-91AB-F7096C53C6B3}" presName="accent_3" presStyleCnt="0"/>
      <dgm:spPr/>
    </dgm:pt>
    <dgm:pt modelId="{6C912374-4027-432E-875F-1541887C059C}" type="pres">
      <dgm:prSet presAssocID="{57B147CE-15CE-4EF3-91AB-F7096C53C6B3}" presName="accentRepeatNode" presStyleLbl="solidFgAcc1" presStyleIdx="2" presStyleCnt="4"/>
      <dgm:spPr/>
    </dgm:pt>
    <dgm:pt modelId="{681421AE-D2FB-4FC8-8140-A8FE7B475098}" type="pres">
      <dgm:prSet presAssocID="{639D7C14-E8CA-42A7-9282-3B88888C938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8BFAA-5430-4710-9CF9-4B1404653246}" type="pres">
      <dgm:prSet presAssocID="{639D7C14-E8CA-42A7-9282-3B88888C9388}" presName="accent_4" presStyleCnt="0"/>
      <dgm:spPr/>
    </dgm:pt>
    <dgm:pt modelId="{D1366B3F-D1CC-4AD3-9B2F-28CC8337F238}" type="pres">
      <dgm:prSet presAssocID="{639D7C14-E8CA-42A7-9282-3B88888C9388}" presName="accentRepeatNode" presStyleLbl="solidFgAcc1" presStyleIdx="3" presStyleCnt="4" custLinFactNeighborX="-11012" custLinFactNeighborY="21461"/>
      <dgm:spPr/>
    </dgm:pt>
  </dgm:ptLst>
  <dgm:cxnLst>
    <dgm:cxn modelId="{A47AABB4-5B47-43F8-87E8-CB112D078828}" srcId="{35E874A2-0763-4DEA-90E4-F7662E6BAA44}" destId="{57B147CE-15CE-4EF3-91AB-F7096C53C6B3}" srcOrd="2" destOrd="0" parTransId="{6BB7421E-40F9-44F2-8AD1-01E0FEEC6605}" sibTransId="{98280955-6A3B-4571-9C6A-F33EE742D27C}"/>
    <dgm:cxn modelId="{93E31A45-FF16-451F-9446-D703DCF96B9A}" srcId="{35E874A2-0763-4DEA-90E4-F7662E6BAA44}" destId="{0B9F4E5D-830D-4316-AEFC-9D0B7BB6A4A2}" srcOrd="1" destOrd="0" parTransId="{1D819743-E2E7-499E-82BC-B5F08990163E}" sibTransId="{B2CC34D2-3057-41FE-9F18-266D86AA268B}"/>
    <dgm:cxn modelId="{88A3194B-7F43-45F9-8C7B-BA9EB3B8256D}" type="presOf" srcId="{0B9F4E5D-830D-4316-AEFC-9D0B7BB6A4A2}" destId="{2261533D-6EDA-46D9-9107-B537DC7EF1FD}" srcOrd="0" destOrd="0" presId="urn:microsoft.com/office/officeart/2008/layout/VerticalCurvedList"/>
    <dgm:cxn modelId="{CF35CE72-8B77-4AEF-8AE6-6376A1263570}" type="presOf" srcId="{639D7C14-E8CA-42A7-9282-3B88888C9388}" destId="{681421AE-D2FB-4FC8-8140-A8FE7B475098}" srcOrd="0" destOrd="0" presId="urn:microsoft.com/office/officeart/2008/layout/VerticalCurvedList"/>
    <dgm:cxn modelId="{14BE9BFB-F013-4BB4-896F-598F72D001E5}" type="presOf" srcId="{A9B82385-8723-460A-9F14-F2138B6E8A83}" destId="{4AF852F4-8483-4F93-92EC-863B3DF7278D}" srcOrd="0" destOrd="0" presId="urn:microsoft.com/office/officeart/2008/layout/VerticalCurvedList"/>
    <dgm:cxn modelId="{3371E331-2E42-4478-8CA2-DDF295510ADE}" srcId="{35E874A2-0763-4DEA-90E4-F7662E6BAA44}" destId="{B243BB53-30EC-4017-BA9F-FEA5A0A568A2}" srcOrd="0" destOrd="0" parTransId="{903D5B27-EEFE-433C-A48F-2B5A8ED41B47}" sibTransId="{A9B82385-8723-460A-9F14-F2138B6E8A83}"/>
    <dgm:cxn modelId="{F90C1628-32EA-475B-AD98-C021F5612756}" srcId="{35E874A2-0763-4DEA-90E4-F7662E6BAA44}" destId="{639D7C14-E8CA-42A7-9282-3B88888C9388}" srcOrd="3" destOrd="0" parTransId="{BA099C20-2C6C-4B92-A973-3E052D444DD8}" sibTransId="{5F6AEE2D-FD79-43EF-A96E-DB1D167AD5F1}"/>
    <dgm:cxn modelId="{A0E05C7F-737D-4C0E-B006-02CDCF7C7A9E}" type="presOf" srcId="{57B147CE-15CE-4EF3-91AB-F7096C53C6B3}" destId="{47D92B0D-52DA-45CB-AB4B-BBE8303119D2}" srcOrd="0" destOrd="0" presId="urn:microsoft.com/office/officeart/2008/layout/VerticalCurvedList"/>
    <dgm:cxn modelId="{5E7A5F3D-BE71-46A9-9BC7-0E3B3A55BC17}" type="presOf" srcId="{B243BB53-30EC-4017-BA9F-FEA5A0A568A2}" destId="{E0E24B4B-DFCA-48AC-B120-91F275AF2B9B}" srcOrd="0" destOrd="0" presId="urn:microsoft.com/office/officeart/2008/layout/VerticalCurvedList"/>
    <dgm:cxn modelId="{2B32F8CD-C54F-44AB-8CA7-BA7FEAE73351}" type="presOf" srcId="{35E874A2-0763-4DEA-90E4-F7662E6BAA44}" destId="{DE8621E8-DFDD-411E-A89D-7A581E0B12CC}" srcOrd="0" destOrd="0" presId="urn:microsoft.com/office/officeart/2008/layout/VerticalCurvedList"/>
    <dgm:cxn modelId="{9DC118EA-0DF1-45CF-A5D9-1E4FF6DD4BA9}" type="presParOf" srcId="{DE8621E8-DFDD-411E-A89D-7A581E0B12CC}" destId="{EB9507B3-9EDC-484C-A53C-A6FC96E8C996}" srcOrd="0" destOrd="0" presId="urn:microsoft.com/office/officeart/2008/layout/VerticalCurvedList"/>
    <dgm:cxn modelId="{D6B38B6F-37D2-4C0D-8C14-A961B7BC1376}" type="presParOf" srcId="{EB9507B3-9EDC-484C-A53C-A6FC96E8C996}" destId="{0531D7E1-723E-4F47-9995-199AF3B0AD2E}" srcOrd="0" destOrd="0" presId="urn:microsoft.com/office/officeart/2008/layout/VerticalCurvedList"/>
    <dgm:cxn modelId="{35E7F769-8BF7-41BA-A29C-8BC6B0B23C47}" type="presParOf" srcId="{0531D7E1-723E-4F47-9995-199AF3B0AD2E}" destId="{07409EAA-AC9B-48C8-AF63-E9170A5752B6}" srcOrd="0" destOrd="0" presId="urn:microsoft.com/office/officeart/2008/layout/VerticalCurvedList"/>
    <dgm:cxn modelId="{DD126A8F-6BA1-4A30-A8CF-91669266DA88}" type="presParOf" srcId="{0531D7E1-723E-4F47-9995-199AF3B0AD2E}" destId="{4AF852F4-8483-4F93-92EC-863B3DF7278D}" srcOrd="1" destOrd="0" presId="urn:microsoft.com/office/officeart/2008/layout/VerticalCurvedList"/>
    <dgm:cxn modelId="{900A906A-B74A-4FEC-95F8-DE8E6C3F9A4A}" type="presParOf" srcId="{0531D7E1-723E-4F47-9995-199AF3B0AD2E}" destId="{78586DA2-E989-4620-8708-DCEFC15A2D28}" srcOrd="2" destOrd="0" presId="urn:microsoft.com/office/officeart/2008/layout/VerticalCurvedList"/>
    <dgm:cxn modelId="{C5C917E9-5D45-444E-94D3-363F5878311B}" type="presParOf" srcId="{0531D7E1-723E-4F47-9995-199AF3B0AD2E}" destId="{EEB352CC-99DF-4697-B299-6AC307369B09}" srcOrd="3" destOrd="0" presId="urn:microsoft.com/office/officeart/2008/layout/VerticalCurvedList"/>
    <dgm:cxn modelId="{DAE6B90A-473F-4238-A86B-4C53327E45D7}" type="presParOf" srcId="{EB9507B3-9EDC-484C-A53C-A6FC96E8C996}" destId="{E0E24B4B-DFCA-48AC-B120-91F275AF2B9B}" srcOrd="1" destOrd="0" presId="urn:microsoft.com/office/officeart/2008/layout/VerticalCurvedList"/>
    <dgm:cxn modelId="{FD906D07-9496-4178-B6DC-CE92F67BBEED}" type="presParOf" srcId="{EB9507B3-9EDC-484C-A53C-A6FC96E8C996}" destId="{9EA1AD24-7957-4C7F-9713-8559EE0E1677}" srcOrd="2" destOrd="0" presId="urn:microsoft.com/office/officeart/2008/layout/VerticalCurvedList"/>
    <dgm:cxn modelId="{AEC4550E-F1C4-49FB-A0F7-CE55A04BA203}" type="presParOf" srcId="{9EA1AD24-7957-4C7F-9713-8559EE0E1677}" destId="{35011504-9C2E-42FC-9B1F-180507EE9DAF}" srcOrd="0" destOrd="0" presId="urn:microsoft.com/office/officeart/2008/layout/VerticalCurvedList"/>
    <dgm:cxn modelId="{DFD74033-5790-40C0-ACEC-EC5725ADA94B}" type="presParOf" srcId="{EB9507B3-9EDC-484C-A53C-A6FC96E8C996}" destId="{2261533D-6EDA-46D9-9107-B537DC7EF1FD}" srcOrd="3" destOrd="0" presId="urn:microsoft.com/office/officeart/2008/layout/VerticalCurvedList"/>
    <dgm:cxn modelId="{EC96BA55-346A-4CB0-B2E0-484984427989}" type="presParOf" srcId="{EB9507B3-9EDC-484C-A53C-A6FC96E8C996}" destId="{2669A26C-5659-4CEB-95D6-BBAFF701ACFE}" srcOrd="4" destOrd="0" presId="urn:microsoft.com/office/officeart/2008/layout/VerticalCurvedList"/>
    <dgm:cxn modelId="{EBE61BE4-EF55-47DF-8D90-F4429E0EF731}" type="presParOf" srcId="{2669A26C-5659-4CEB-95D6-BBAFF701ACFE}" destId="{2959A180-CB3D-4602-B712-5E60DF60C7CB}" srcOrd="0" destOrd="0" presId="urn:microsoft.com/office/officeart/2008/layout/VerticalCurvedList"/>
    <dgm:cxn modelId="{9A074E03-E799-4A79-8EDC-3F2B286BD757}" type="presParOf" srcId="{EB9507B3-9EDC-484C-A53C-A6FC96E8C996}" destId="{47D92B0D-52DA-45CB-AB4B-BBE8303119D2}" srcOrd="5" destOrd="0" presId="urn:microsoft.com/office/officeart/2008/layout/VerticalCurvedList"/>
    <dgm:cxn modelId="{E8B5A7C6-8ACF-4616-BC46-589A2EE55A53}" type="presParOf" srcId="{EB9507B3-9EDC-484C-A53C-A6FC96E8C996}" destId="{105A3E7C-13B9-4C70-B7F4-B975F8693CC9}" srcOrd="6" destOrd="0" presId="urn:microsoft.com/office/officeart/2008/layout/VerticalCurvedList"/>
    <dgm:cxn modelId="{68F9C3B9-D0D6-4FA6-B68B-2B4D5A709E09}" type="presParOf" srcId="{105A3E7C-13B9-4C70-B7F4-B975F8693CC9}" destId="{6C912374-4027-432E-875F-1541887C059C}" srcOrd="0" destOrd="0" presId="urn:microsoft.com/office/officeart/2008/layout/VerticalCurvedList"/>
    <dgm:cxn modelId="{EB0B5FB6-8487-4037-907E-EAAE764A77CF}" type="presParOf" srcId="{EB9507B3-9EDC-484C-A53C-A6FC96E8C996}" destId="{681421AE-D2FB-4FC8-8140-A8FE7B475098}" srcOrd="7" destOrd="0" presId="urn:microsoft.com/office/officeart/2008/layout/VerticalCurvedList"/>
    <dgm:cxn modelId="{0F792F0D-98A1-4FE7-BA55-DB9C58631934}" type="presParOf" srcId="{EB9507B3-9EDC-484C-A53C-A6FC96E8C996}" destId="{EAF8BFAA-5430-4710-9CF9-4B1404653246}" srcOrd="8" destOrd="0" presId="urn:microsoft.com/office/officeart/2008/layout/VerticalCurvedList"/>
    <dgm:cxn modelId="{52C17193-A024-4656-91CE-FB16DA7D64F3}" type="presParOf" srcId="{EAF8BFAA-5430-4710-9CF9-4B1404653246}" destId="{D1366B3F-D1CC-4AD3-9B2F-28CC8337F2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D463E4-8861-448E-AE8C-5FB9D67AA913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A12A582-CCCF-43B3-A39F-C085E21CCEFD}">
      <dgm:prSet custT="1"/>
      <dgm:spPr>
        <a:ln w="12700"/>
      </dgm:spPr>
      <dgm:t>
        <a:bodyPr/>
        <a:lstStyle/>
        <a:p>
          <a:pPr algn="ctr" rtl="0"/>
          <a:r>
            <a:rPr lang="ru-RU" sz="1800" dirty="0" smtClean="0">
              <a:latin typeface="Georgia" panose="02040502050405020303" pitchFamily="18" charset="0"/>
            </a:rPr>
            <a:t>Модель на кооперационных связях участников (молочные фермы, сервисные компании, фермеры), с распределением всей производственной цепочки выращивания скота по этапам</a:t>
          </a:r>
          <a:endParaRPr lang="ru-RU" sz="1800" dirty="0">
            <a:latin typeface="Georgia" panose="02040502050405020303" pitchFamily="18" charset="0"/>
          </a:endParaRPr>
        </a:p>
      </dgm:t>
    </dgm:pt>
    <dgm:pt modelId="{AE737523-CFE2-4236-B221-3425E4E2D81F}" type="parTrans" cxnId="{773D0D61-83E4-4783-A6B6-D8FB64FBCB94}">
      <dgm:prSet/>
      <dgm:spPr/>
      <dgm:t>
        <a:bodyPr/>
        <a:lstStyle/>
        <a:p>
          <a:endParaRPr lang="ru-RU"/>
        </a:p>
      </dgm:t>
    </dgm:pt>
    <dgm:pt modelId="{3C6F0912-36C9-4BBB-AD28-05B1E3356946}" type="sibTrans" cxnId="{773D0D61-83E4-4783-A6B6-D8FB64FBCB94}">
      <dgm:prSet/>
      <dgm:spPr/>
      <dgm:t>
        <a:bodyPr/>
        <a:lstStyle/>
        <a:p>
          <a:endParaRPr lang="ru-RU"/>
        </a:p>
      </dgm:t>
    </dgm:pt>
    <dgm:pt modelId="{5A13B2DB-2D42-459B-B0DC-E3E21BC1353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pPr rtl="0"/>
          <a:r>
            <a:rPr lang="ru-RU" sz="2000" b="1" dirty="0" smtClean="0">
              <a:latin typeface="Georgia" panose="02040502050405020303" pitchFamily="18" charset="0"/>
            </a:rPr>
            <a:t>производственный процесс </a:t>
          </a:r>
          <a:r>
            <a:rPr lang="ru-RU" sz="2000" dirty="0" smtClean="0">
              <a:latin typeface="Georgia" panose="02040502050405020303" pitchFamily="18" charset="0"/>
            </a:rPr>
            <a:t>(локальный уровень) </a:t>
          </a:r>
          <a:endParaRPr lang="ru-RU" sz="2000" dirty="0">
            <a:latin typeface="Georgia" panose="02040502050405020303" pitchFamily="18" charset="0"/>
          </a:endParaRPr>
        </a:p>
      </dgm:t>
    </dgm:pt>
    <dgm:pt modelId="{8FDDAD8B-35CD-4D8F-B1CA-80E894EC0DFB}" type="parTrans" cxnId="{55DA3FE9-9A4A-4BA7-B1BF-DC623F0B0D5C}">
      <dgm:prSet/>
      <dgm:spPr/>
      <dgm:t>
        <a:bodyPr/>
        <a:lstStyle/>
        <a:p>
          <a:endParaRPr lang="ru-RU"/>
        </a:p>
      </dgm:t>
    </dgm:pt>
    <dgm:pt modelId="{2CF979D3-8947-4D64-87DB-978F60D715F4}" type="sibTrans" cxnId="{55DA3FE9-9A4A-4BA7-B1BF-DC623F0B0D5C}">
      <dgm:prSet/>
      <dgm:spPr/>
      <dgm:t>
        <a:bodyPr/>
        <a:lstStyle/>
        <a:p>
          <a:endParaRPr lang="ru-RU"/>
        </a:p>
      </dgm:t>
    </dgm:pt>
    <dgm:pt modelId="{3CF6EA25-70A0-4576-BE77-2B4F96997ED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pPr rtl="0"/>
          <a:r>
            <a:rPr lang="ru-RU" sz="2000" b="1" dirty="0" smtClean="0">
              <a:latin typeface="Georgia" panose="02040502050405020303" pitchFamily="18" charset="0"/>
            </a:rPr>
            <a:t>Сопровождение:</a:t>
          </a:r>
          <a:r>
            <a:rPr lang="ru-RU" sz="2000" dirty="0" smtClean="0">
              <a:latin typeface="Georgia" panose="02040502050405020303" pitchFamily="18" charset="0"/>
            </a:rPr>
            <a:t> генетика, зоотехнический и селекционный учет, технологии, обучение, регулирование качества  – единый подход регулирования на все производственные участки</a:t>
          </a:r>
          <a:endParaRPr lang="ru-RU" sz="2000" dirty="0">
            <a:latin typeface="Georgia" panose="02040502050405020303" pitchFamily="18" charset="0"/>
          </a:endParaRPr>
        </a:p>
      </dgm:t>
    </dgm:pt>
    <dgm:pt modelId="{4CDC95AD-90D4-488E-83E8-3F739A6A0768}" type="parTrans" cxnId="{4E803DBD-4189-4CB5-BB44-693C0A35D136}">
      <dgm:prSet/>
      <dgm:spPr/>
      <dgm:t>
        <a:bodyPr/>
        <a:lstStyle/>
        <a:p>
          <a:endParaRPr lang="ru-RU"/>
        </a:p>
      </dgm:t>
    </dgm:pt>
    <dgm:pt modelId="{EB837C5F-8531-46FB-AF5C-BF55BFC221BE}" type="sibTrans" cxnId="{4E803DBD-4189-4CB5-BB44-693C0A35D136}">
      <dgm:prSet/>
      <dgm:spPr/>
      <dgm:t>
        <a:bodyPr/>
        <a:lstStyle/>
        <a:p>
          <a:endParaRPr lang="ru-RU"/>
        </a:p>
      </dgm:t>
    </dgm:pt>
    <dgm:pt modelId="{6F5801AF-14CC-42FA-B894-A0E9B3435BF9}" type="pres">
      <dgm:prSet presAssocID="{8DD463E4-8861-448E-AE8C-5FB9D67AA91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B1EE3C-E6B5-42C9-8B96-66DE24BBFE4C}" type="pres">
      <dgm:prSet presAssocID="{FA12A582-CCCF-43B3-A39F-C085E21CCEFD}" presName="root" presStyleCnt="0">
        <dgm:presLayoutVars>
          <dgm:chMax/>
          <dgm:chPref val="4"/>
        </dgm:presLayoutVars>
      </dgm:prSet>
      <dgm:spPr/>
    </dgm:pt>
    <dgm:pt modelId="{8995D6F2-131D-48F9-BC0F-637FC7D2923D}" type="pres">
      <dgm:prSet presAssocID="{FA12A582-CCCF-43B3-A39F-C085E21CCEFD}" presName="rootComposite" presStyleCnt="0">
        <dgm:presLayoutVars/>
      </dgm:prSet>
      <dgm:spPr/>
    </dgm:pt>
    <dgm:pt modelId="{C37AFF81-19FF-41B7-90C9-3E46512D627F}" type="pres">
      <dgm:prSet presAssocID="{FA12A582-CCCF-43B3-A39F-C085E21CCEFD}" presName="rootText" presStyleLbl="node0" presStyleIdx="0" presStyleCnt="1" custScaleY="121827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7C5D854-9036-420E-8CC1-12A2A7A5584B}" type="pres">
      <dgm:prSet presAssocID="{FA12A582-CCCF-43B3-A39F-C085E21CCEFD}" presName="childShape" presStyleCnt="0">
        <dgm:presLayoutVars>
          <dgm:chMax val="0"/>
          <dgm:chPref val="0"/>
        </dgm:presLayoutVars>
      </dgm:prSet>
      <dgm:spPr/>
    </dgm:pt>
    <dgm:pt modelId="{A8ADF225-00D9-4823-B1E3-E91BF2A84C3F}" type="pres">
      <dgm:prSet presAssocID="{5A13B2DB-2D42-459B-B0DC-E3E21BC13537}" presName="childComposite" presStyleCnt="0">
        <dgm:presLayoutVars>
          <dgm:chMax val="0"/>
          <dgm:chPref val="0"/>
        </dgm:presLayoutVars>
      </dgm:prSet>
      <dgm:spPr/>
    </dgm:pt>
    <dgm:pt modelId="{1740285E-F571-45AB-941F-69CB9837FEB7}" type="pres">
      <dgm:prSet presAssocID="{5A13B2DB-2D42-459B-B0DC-E3E21BC13537}" presName="Image" presStyleLbl="node1" presStyleIdx="0" presStyleCnt="2" custScaleX="50305" custScaleY="55042" custLinFactNeighborX="-17984" custLinFactNeighborY="-1438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8289BC08-FCB4-413D-B782-6A633177B0C1}" type="pres">
      <dgm:prSet presAssocID="{5A13B2DB-2D42-459B-B0DC-E3E21BC13537}" presName="childText" presStyleLbl="lnNode1" presStyleIdx="0" presStyleCnt="2" custScaleX="115151" custScaleY="55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72CA4-15C9-4CFC-B062-F9C9854E9235}" type="pres">
      <dgm:prSet presAssocID="{3CF6EA25-70A0-4576-BE77-2B4F96997ED3}" presName="childComposite" presStyleCnt="0">
        <dgm:presLayoutVars>
          <dgm:chMax val="0"/>
          <dgm:chPref val="0"/>
        </dgm:presLayoutVars>
      </dgm:prSet>
      <dgm:spPr/>
    </dgm:pt>
    <dgm:pt modelId="{BC41C8F9-B8D8-4DF1-91EC-74B3B835199E}" type="pres">
      <dgm:prSet presAssocID="{3CF6EA25-70A0-4576-BE77-2B4F96997ED3}" presName="Image" presStyleLbl="node1" presStyleIdx="1" presStyleCnt="2" custFlipHor="1" custScaleX="51378" custScaleY="48916" custLinFactNeighborX="-25792" custLinFactNeighborY="-38452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BFA35C4-3998-4E12-9EE1-A0AF76951E8D}" type="pres">
      <dgm:prSet presAssocID="{3CF6EA25-70A0-4576-BE77-2B4F96997ED3}" presName="childText" presStyleLbl="lnNode1" presStyleIdx="1" presStyleCnt="2" custScaleX="114613" custScaleY="167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A2F3D9-8743-432D-BA10-4817BCAD06AC}" type="presOf" srcId="{FA12A582-CCCF-43B3-A39F-C085E21CCEFD}" destId="{C37AFF81-19FF-41B7-90C9-3E46512D627F}" srcOrd="0" destOrd="0" presId="urn:microsoft.com/office/officeart/2008/layout/PictureAccentList"/>
    <dgm:cxn modelId="{773D0D61-83E4-4783-A6B6-D8FB64FBCB94}" srcId="{8DD463E4-8861-448E-AE8C-5FB9D67AA913}" destId="{FA12A582-CCCF-43B3-A39F-C085E21CCEFD}" srcOrd="0" destOrd="0" parTransId="{AE737523-CFE2-4236-B221-3425E4E2D81F}" sibTransId="{3C6F0912-36C9-4BBB-AD28-05B1E3356946}"/>
    <dgm:cxn modelId="{386F20A8-0DC1-4644-8533-44271AF43C45}" type="presOf" srcId="{5A13B2DB-2D42-459B-B0DC-E3E21BC13537}" destId="{8289BC08-FCB4-413D-B782-6A633177B0C1}" srcOrd="0" destOrd="0" presId="urn:microsoft.com/office/officeart/2008/layout/PictureAccentList"/>
    <dgm:cxn modelId="{86EE3300-F86B-4DD7-8DFD-980938E544E1}" type="presOf" srcId="{8DD463E4-8861-448E-AE8C-5FB9D67AA913}" destId="{6F5801AF-14CC-42FA-B894-A0E9B3435BF9}" srcOrd="0" destOrd="0" presId="urn:microsoft.com/office/officeart/2008/layout/PictureAccentList"/>
    <dgm:cxn modelId="{4E803DBD-4189-4CB5-BB44-693C0A35D136}" srcId="{FA12A582-CCCF-43B3-A39F-C085E21CCEFD}" destId="{3CF6EA25-70A0-4576-BE77-2B4F96997ED3}" srcOrd="1" destOrd="0" parTransId="{4CDC95AD-90D4-488E-83E8-3F739A6A0768}" sibTransId="{EB837C5F-8531-46FB-AF5C-BF55BFC221BE}"/>
    <dgm:cxn modelId="{55DA3FE9-9A4A-4BA7-B1BF-DC623F0B0D5C}" srcId="{FA12A582-CCCF-43B3-A39F-C085E21CCEFD}" destId="{5A13B2DB-2D42-459B-B0DC-E3E21BC13537}" srcOrd="0" destOrd="0" parTransId="{8FDDAD8B-35CD-4D8F-B1CA-80E894EC0DFB}" sibTransId="{2CF979D3-8947-4D64-87DB-978F60D715F4}"/>
    <dgm:cxn modelId="{0590EF9B-37F6-41EA-BFA8-D617D8717198}" type="presOf" srcId="{3CF6EA25-70A0-4576-BE77-2B4F96997ED3}" destId="{BBFA35C4-3998-4E12-9EE1-A0AF76951E8D}" srcOrd="0" destOrd="0" presId="urn:microsoft.com/office/officeart/2008/layout/PictureAccentList"/>
    <dgm:cxn modelId="{94834422-1D52-4798-958A-AA620A7856E9}" type="presParOf" srcId="{6F5801AF-14CC-42FA-B894-A0E9B3435BF9}" destId="{33B1EE3C-E6B5-42C9-8B96-66DE24BBFE4C}" srcOrd="0" destOrd="0" presId="urn:microsoft.com/office/officeart/2008/layout/PictureAccentList"/>
    <dgm:cxn modelId="{2C019EC0-45E7-4EE0-8561-4D5A9A3D4C4D}" type="presParOf" srcId="{33B1EE3C-E6B5-42C9-8B96-66DE24BBFE4C}" destId="{8995D6F2-131D-48F9-BC0F-637FC7D2923D}" srcOrd="0" destOrd="0" presId="urn:microsoft.com/office/officeart/2008/layout/PictureAccentList"/>
    <dgm:cxn modelId="{5CBE375B-D9E4-400A-A000-CFF6EC4B6D57}" type="presParOf" srcId="{8995D6F2-131D-48F9-BC0F-637FC7D2923D}" destId="{C37AFF81-19FF-41B7-90C9-3E46512D627F}" srcOrd="0" destOrd="0" presId="urn:microsoft.com/office/officeart/2008/layout/PictureAccentList"/>
    <dgm:cxn modelId="{80DDB6DE-539F-4BCE-9AC5-D72791538FE5}" type="presParOf" srcId="{33B1EE3C-E6B5-42C9-8B96-66DE24BBFE4C}" destId="{F7C5D854-9036-420E-8CC1-12A2A7A5584B}" srcOrd="1" destOrd="0" presId="urn:microsoft.com/office/officeart/2008/layout/PictureAccentList"/>
    <dgm:cxn modelId="{BB12745E-D19D-445D-8CDE-BAD66CEF3325}" type="presParOf" srcId="{F7C5D854-9036-420E-8CC1-12A2A7A5584B}" destId="{A8ADF225-00D9-4823-B1E3-E91BF2A84C3F}" srcOrd="0" destOrd="0" presId="urn:microsoft.com/office/officeart/2008/layout/PictureAccentList"/>
    <dgm:cxn modelId="{F652E632-461D-4D5F-A208-65A5AEC47FFB}" type="presParOf" srcId="{A8ADF225-00D9-4823-B1E3-E91BF2A84C3F}" destId="{1740285E-F571-45AB-941F-69CB9837FEB7}" srcOrd="0" destOrd="0" presId="urn:microsoft.com/office/officeart/2008/layout/PictureAccentList"/>
    <dgm:cxn modelId="{EC2FE6D4-0E6C-421A-AFCA-5610727459A5}" type="presParOf" srcId="{A8ADF225-00D9-4823-B1E3-E91BF2A84C3F}" destId="{8289BC08-FCB4-413D-B782-6A633177B0C1}" srcOrd="1" destOrd="0" presId="urn:microsoft.com/office/officeart/2008/layout/PictureAccentList"/>
    <dgm:cxn modelId="{C4D9D2DF-D035-45E4-A296-9DD543056F50}" type="presParOf" srcId="{F7C5D854-9036-420E-8CC1-12A2A7A5584B}" destId="{19F72CA4-15C9-4CFC-B062-F9C9854E9235}" srcOrd="1" destOrd="0" presId="urn:microsoft.com/office/officeart/2008/layout/PictureAccentList"/>
    <dgm:cxn modelId="{B8D3EB1F-2078-4A40-8B01-96F5F727929F}" type="presParOf" srcId="{19F72CA4-15C9-4CFC-B062-F9C9854E9235}" destId="{BC41C8F9-B8D8-4DF1-91EC-74B3B835199E}" srcOrd="0" destOrd="0" presId="urn:microsoft.com/office/officeart/2008/layout/PictureAccentList"/>
    <dgm:cxn modelId="{9356B621-5384-44A5-8787-A0DD4E7639B8}" type="presParOf" srcId="{19F72CA4-15C9-4CFC-B062-F9C9854E9235}" destId="{BBFA35C4-3998-4E12-9EE1-A0AF76951E8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852F4-8483-4F93-92EC-863B3DF7278D}">
      <dsp:nvSpPr>
        <dsp:cNvPr id="0" name=""/>
        <dsp:cNvSpPr/>
      </dsp:nvSpPr>
      <dsp:spPr>
        <a:xfrm>
          <a:off x="-6318129" y="-966470"/>
          <a:ext cx="7520558" cy="7520558"/>
        </a:xfrm>
        <a:prstGeom prst="blockArc">
          <a:avLst>
            <a:gd name="adj1" fmla="val 18900000"/>
            <a:gd name="adj2" fmla="val 2700000"/>
            <a:gd name="adj3" fmla="val 287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24B4B-DFCA-48AC-B120-91F275AF2B9B}">
      <dsp:nvSpPr>
        <dsp:cNvPr id="0" name=""/>
        <dsp:cNvSpPr/>
      </dsp:nvSpPr>
      <dsp:spPr>
        <a:xfrm>
          <a:off x="629259" y="429576"/>
          <a:ext cx="11185753" cy="859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23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Georgia" panose="02040502050405020303" pitchFamily="18" charset="0"/>
            </a:rPr>
            <a:t>Проблема сбыта и получения справедливого дохода всеми участниками отраслевой кооперации </a:t>
          </a:r>
          <a:endParaRPr lang="ru-RU" sz="1700" kern="1200" dirty="0">
            <a:latin typeface="Georgia" panose="02040502050405020303" pitchFamily="18" charset="0"/>
          </a:endParaRPr>
        </a:p>
      </dsp:txBody>
      <dsp:txXfrm>
        <a:off x="629259" y="429576"/>
        <a:ext cx="11185753" cy="859599"/>
      </dsp:txXfrm>
    </dsp:sp>
    <dsp:sp modelId="{35011504-9C2E-42FC-9B1F-180507EE9DAF}">
      <dsp:nvSpPr>
        <dsp:cNvPr id="0" name=""/>
        <dsp:cNvSpPr/>
      </dsp:nvSpPr>
      <dsp:spPr>
        <a:xfrm>
          <a:off x="92009" y="322126"/>
          <a:ext cx="1074498" cy="10744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61533D-6EDA-46D9-9107-B537DC7EF1FD}">
      <dsp:nvSpPr>
        <dsp:cNvPr id="0" name=""/>
        <dsp:cNvSpPr/>
      </dsp:nvSpPr>
      <dsp:spPr>
        <a:xfrm>
          <a:off x="1122087" y="1719198"/>
          <a:ext cx="10692925" cy="859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23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Georgia" panose="02040502050405020303" pitchFamily="18" charset="0"/>
            </a:rPr>
            <a:t>Проблема наращивания продуктивного маточного поголовья КРС доступного всем участникам кооперации  </a:t>
          </a:r>
          <a:endParaRPr lang="ru-RU" sz="1700" kern="1200" dirty="0">
            <a:latin typeface="Georgia" panose="02040502050405020303" pitchFamily="18" charset="0"/>
          </a:endParaRPr>
        </a:p>
      </dsp:txBody>
      <dsp:txXfrm>
        <a:off x="1122087" y="1719198"/>
        <a:ext cx="10692925" cy="859599"/>
      </dsp:txXfrm>
    </dsp:sp>
    <dsp:sp modelId="{2959A180-CB3D-4602-B712-5E60DF60C7CB}">
      <dsp:nvSpPr>
        <dsp:cNvPr id="0" name=""/>
        <dsp:cNvSpPr/>
      </dsp:nvSpPr>
      <dsp:spPr>
        <a:xfrm>
          <a:off x="584837" y="1611748"/>
          <a:ext cx="1074498" cy="10744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D92B0D-52DA-45CB-AB4B-BBE8303119D2}">
      <dsp:nvSpPr>
        <dsp:cNvPr id="0" name=""/>
        <dsp:cNvSpPr/>
      </dsp:nvSpPr>
      <dsp:spPr>
        <a:xfrm>
          <a:off x="1122087" y="3008820"/>
          <a:ext cx="10692925" cy="859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23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Georgia" panose="02040502050405020303" pitchFamily="18" charset="0"/>
            </a:rPr>
            <a:t>Проблема профессионального ухода по единым стандартам (ветеринария, зоотехния, генетика)</a:t>
          </a:r>
        </a:p>
      </dsp:txBody>
      <dsp:txXfrm>
        <a:off x="1122087" y="3008820"/>
        <a:ext cx="10692925" cy="859599"/>
      </dsp:txXfrm>
    </dsp:sp>
    <dsp:sp modelId="{6C912374-4027-432E-875F-1541887C059C}">
      <dsp:nvSpPr>
        <dsp:cNvPr id="0" name=""/>
        <dsp:cNvSpPr/>
      </dsp:nvSpPr>
      <dsp:spPr>
        <a:xfrm>
          <a:off x="584837" y="2901370"/>
          <a:ext cx="1074498" cy="10744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1421AE-D2FB-4FC8-8140-A8FE7B475098}">
      <dsp:nvSpPr>
        <dsp:cNvPr id="0" name=""/>
        <dsp:cNvSpPr/>
      </dsp:nvSpPr>
      <dsp:spPr>
        <a:xfrm>
          <a:off x="629259" y="4298442"/>
          <a:ext cx="11185753" cy="8595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230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Georgia" panose="02040502050405020303" pitchFamily="18" charset="0"/>
            </a:rPr>
            <a:t>    Проблема финансирования, доступа к финансовым источникам, отсутствия практики использования сложных   финансовых инструментов</a:t>
          </a:r>
          <a:endParaRPr lang="ru-RU" sz="1700" kern="1200" dirty="0">
            <a:latin typeface="Georgia" panose="02040502050405020303" pitchFamily="18" charset="0"/>
          </a:endParaRPr>
        </a:p>
      </dsp:txBody>
      <dsp:txXfrm>
        <a:off x="629259" y="4298442"/>
        <a:ext cx="11185753" cy="859599"/>
      </dsp:txXfrm>
    </dsp:sp>
    <dsp:sp modelId="{D1366B3F-D1CC-4AD3-9B2F-28CC8337F238}">
      <dsp:nvSpPr>
        <dsp:cNvPr id="0" name=""/>
        <dsp:cNvSpPr/>
      </dsp:nvSpPr>
      <dsp:spPr>
        <a:xfrm>
          <a:off x="0" y="4421591"/>
          <a:ext cx="1074498" cy="10744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AFF81-19FF-41B7-90C9-3E46512D627F}">
      <dsp:nvSpPr>
        <dsp:cNvPr id="0" name=""/>
        <dsp:cNvSpPr/>
      </dsp:nvSpPr>
      <dsp:spPr>
        <a:xfrm>
          <a:off x="0" y="175357"/>
          <a:ext cx="5676900" cy="16776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anose="02040502050405020303" pitchFamily="18" charset="0"/>
            </a:rPr>
            <a:t>Модель на кооперационных связях участников (молочные фермы, сервисные компании, фермеры), с распределением всей производственной цепочки выращивания скота по этапам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49137" y="224494"/>
        <a:ext cx="5578626" cy="1579385"/>
      </dsp:txXfrm>
    </dsp:sp>
    <dsp:sp modelId="{1740285E-F571-45AB-941F-69CB9837FEB7}">
      <dsp:nvSpPr>
        <dsp:cNvPr id="0" name=""/>
        <dsp:cNvSpPr/>
      </dsp:nvSpPr>
      <dsp:spPr>
        <a:xfrm>
          <a:off x="0" y="2081090"/>
          <a:ext cx="692741" cy="757974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289BC08-FCB4-413D-B782-6A633177B0C1}">
      <dsp:nvSpPr>
        <dsp:cNvPr id="0" name=""/>
        <dsp:cNvSpPr/>
      </dsp:nvSpPr>
      <dsp:spPr>
        <a:xfrm>
          <a:off x="809413" y="2100892"/>
          <a:ext cx="4856137" cy="757974"/>
        </a:xfrm>
        <a:prstGeom prst="roundRect">
          <a:avLst>
            <a:gd name="adj" fmla="val 16670"/>
          </a:avLst>
        </a:prstGeom>
        <a:solidFill>
          <a:schemeClr val="lt1"/>
        </a:solidFill>
        <a:ln w="285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Georgia" panose="02040502050405020303" pitchFamily="18" charset="0"/>
            </a:rPr>
            <a:t>производственный процесс </a:t>
          </a:r>
          <a:r>
            <a:rPr lang="ru-RU" sz="2000" kern="1200" dirty="0" smtClean="0">
              <a:latin typeface="Georgia" panose="02040502050405020303" pitchFamily="18" charset="0"/>
            </a:rPr>
            <a:t>(локальный уровень) </a:t>
          </a:r>
          <a:endParaRPr lang="ru-RU" sz="2000" kern="1200" dirty="0">
            <a:latin typeface="Georgia" panose="02040502050405020303" pitchFamily="18" charset="0"/>
          </a:endParaRPr>
        </a:p>
      </dsp:txBody>
      <dsp:txXfrm>
        <a:off x="846421" y="2137900"/>
        <a:ext cx="4782121" cy="683958"/>
      </dsp:txXfrm>
    </dsp:sp>
    <dsp:sp modelId="{BC41C8F9-B8D8-4DF1-91EC-74B3B835199E}">
      <dsp:nvSpPr>
        <dsp:cNvPr id="0" name=""/>
        <dsp:cNvSpPr/>
      </dsp:nvSpPr>
      <dsp:spPr>
        <a:xfrm flipH="1">
          <a:off x="0" y="3312223"/>
          <a:ext cx="707518" cy="673614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BBFA35C4-3998-4E12-9EE1-A0AF76951E8D}">
      <dsp:nvSpPr>
        <dsp:cNvPr id="0" name=""/>
        <dsp:cNvSpPr/>
      </dsp:nvSpPr>
      <dsp:spPr>
        <a:xfrm>
          <a:off x="832101" y="3024117"/>
          <a:ext cx="4833449" cy="2308859"/>
        </a:xfrm>
        <a:prstGeom prst="roundRect">
          <a:avLst>
            <a:gd name="adj" fmla="val 16670"/>
          </a:avLst>
        </a:prstGeom>
        <a:solidFill>
          <a:schemeClr val="lt1"/>
        </a:solidFill>
        <a:ln w="285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Georgia" panose="02040502050405020303" pitchFamily="18" charset="0"/>
            </a:rPr>
            <a:t>Сопровождение:</a:t>
          </a:r>
          <a:r>
            <a:rPr lang="ru-RU" sz="2000" kern="1200" dirty="0" smtClean="0">
              <a:latin typeface="Georgia" panose="02040502050405020303" pitchFamily="18" charset="0"/>
            </a:rPr>
            <a:t> генетика, зоотехнический и селекционный учет, технологии, обучение, регулирование качества  – единый подход регулирования на все производственные участки</a:t>
          </a:r>
          <a:endParaRPr lang="ru-RU" sz="2000" kern="1200" dirty="0">
            <a:latin typeface="Georgia" panose="02040502050405020303" pitchFamily="18" charset="0"/>
          </a:endParaRPr>
        </a:p>
      </dsp:txBody>
      <dsp:txXfrm>
        <a:off x="944830" y="3136846"/>
        <a:ext cx="4607991" cy="2083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0F441-6363-4579-84BB-1FBE12EF1F21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2668-1445-47CE-82EB-21F7D418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2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71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84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76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168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982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750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520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291" algn="l" defTabSz="9135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0F5F4-9C2F-4046-BB82-DE0BC946751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7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4175" y="696913"/>
            <a:ext cx="6089650" cy="34258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501" indent="-27557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309" indent="-22046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233" indent="-22046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157" indent="-22046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5080" indent="-220462" defTabSz="88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6004" indent="-220462" defTabSz="88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6928" indent="-220462" defTabSz="88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7851" indent="-220462" defTabSz="880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63EC00-3496-4B6C-A619-4AB4475853BB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Из приведенных таблиц видно, что и для продавца и для покупателя достижение наилучшего результата осуществляется на рынке (бирже) скота.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66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771" indent="0" algn="ctr">
              <a:buNone/>
              <a:defRPr sz="2000"/>
            </a:lvl2pPr>
            <a:lvl3pPr marL="913584" indent="0" algn="ctr">
              <a:buNone/>
              <a:defRPr sz="1900"/>
            </a:lvl3pPr>
            <a:lvl4pPr marL="1370376" indent="0" algn="ctr">
              <a:buNone/>
              <a:defRPr sz="1600"/>
            </a:lvl4pPr>
            <a:lvl5pPr marL="1827168" indent="0" algn="ctr">
              <a:buNone/>
              <a:defRPr sz="1600"/>
            </a:lvl5pPr>
            <a:lvl6pPr marL="2283982" indent="0" algn="ctr">
              <a:buNone/>
              <a:defRPr sz="1600"/>
            </a:lvl6pPr>
            <a:lvl7pPr marL="2740750" indent="0" algn="ctr">
              <a:buNone/>
              <a:defRPr sz="1600"/>
            </a:lvl7pPr>
            <a:lvl8pPr marL="3197520" indent="0" algn="ctr">
              <a:buNone/>
              <a:defRPr sz="1600"/>
            </a:lvl8pPr>
            <a:lvl9pPr marL="365429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6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8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64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64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2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9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4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92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2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6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4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3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1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09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7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4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05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25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7" indent="0">
              <a:buNone/>
              <a:defRPr sz="2000" b="1"/>
            </a:lvl2pPr>
            <a:lvl3pPr marL="913652" indent="0">
              <a:buNone/>
              <a:defRPr sz="1900" b="1"/>
            </a:lvl3pPr>
            <a:lvl4pPr marL="1370478" indent="0">
              <a:buNone/>
              <a:defRPr sz="1600" b="1"/>
            </a:lvl4pPr>
            <a:lvl5pPr marL="1827304" indent="0">
              <a:buNone/>
              <a:defRPr sz="1600" b="1"/>
            </a:lvl5pPr>
            <a:lvl6pPr marL="2284150" indent="0">
              <a:buNone/>
              <a:defRPr sz="1600" b="1"/>
            </a:lvl6pPr>
            <a:lvl7pPr marL="2740954" indent="0">
              <a:buNone/>
              <a:defRPr sz="1600" b="1"/>
            </a:lvl7pPr>
            <a:lvl8pPr marL="3197760" indent="0">
              <a:buNone/>
              <a:defRPr sz="1600" b="1"/>
            </a:lvl8pPr>
            <a:lvl9pPr marL="365456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2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7" indent="0">
              <a:buNone/>
              <a:defRPr sz="2000" b="1"/>
            </a:lvl2pPr>
            <a:lvl3pPr marL="913652" indent="0">
              <a:buNone/>
              <a:defRPr sz="1900" b="1"/>
            </a:lvl3pPr>
            <a:lvl4pPr marL="1370478" indent="0">
              <a:buNone/>
              <a:defRPr sz="1600" b="1"/>
            </a:lvl4pPr>
            <a:lvl5pPr marL="1827304" indent="0">
              <a:buNone/>
              <a:defRPr sz="1600" b="1"/>
            </a:lvl5pPr>
            <a:lvl6pPr marL="2284150" indent="0">
              <a:buNone/>
              <a:defRPr sz="1600" b="1"/>
            </a:lvl6pPr>
            <a:lvl7pPr marL="2740954" indent="0">
              <a:buNone/>
              <a:defRPr sz="1600" b="1"/>
            </a:lvl7pPr>
            <a:lvl8pPr marL="3197760" indent="0">
              <a:buNone/>
              <a:defRPr sz="1600" b="1"/>
            </a:lvl8pPr>
            <a:lvl9pPr marL="365456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4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04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09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16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807" indent="0">
              <a:buNone/>
              <a:defRPr sz="1200"/>
            </a:lvl2pPr>
            <a:lvl3pPr marL="913652" indent="0">
              <a:buNone/>
              <a:defRPr sz="1100"/>
            </a:lvl3pPr>
            <a:lvl4pPr marL="1370478" indent="0">
              <a:buNone/>
              <a:defRPr sz="900"/>
            </a:lvl4pPr>
            <a:lvl5pPr marL="1827304" indent="0">
              <a:buNone/>
              <a:defRPr sz="900"/>
            </a:lvl5pPr>
            <a:lvl6pPr marL="2284150" indent="0">
              <a:buNone/>
              <a:defRPr sz="900"/>
            </a:lvl6pPr>
            <a:lvl7pPr marL="2740954" indent="0">
              <a:buNone/>
              <a:defRPr sz="900"/>
            </a:lvl7pPr>
            <a:lvl8pPr marL="3197760" indent="0">
              <a:buNone/>
              <a:defRPr sz="900"/>
            </a:lvl8pPr>
            <a:lvl9pPr marL="365456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91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07" indent="0">
              <a:buNone/>
              <a:defRPr sz="2800"/>
            </a:lvl2pPr>
            <a:lvl3pPr marL="913652" indent="0">
              <a:buNone/>
              <a:defRPr sz="2400"/>
            </a:lvl3pPr>
            <a:lvl4pPr marL="1370478" indent="0">
              <a:buNone/>
              <a:defRPr sz="2000"/>
            </a:lvl4pPr>
            <a:lvl5pPr marL="1827304" indent="0">
              <a:buNone/>
              <a:defRPr sz="2000"/>
            </a:lvl5pPr>
            <a:lvl6pPr marL="2284150" indent="0">
              <a:buNone/>
              <a:defRPr sz="2000"/>
            </a:lvl6pPr>
            <a:lvl7pPr marL="2740954" indent="0">
              <a:buNone/>
              <a:defRPr sz="2000"/>
            </a:lvl7pPr>
            <a:lvl8pPr marL="3197760" indent="0">
              <a:buNone/>
              <a:defRPr sz="2000"/>
            </a:lvl8pPr>
            <a:lvl9pPr marL="365456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81"/>
            <a:ext cx="73152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6807" indent="0">
              <a:buNone/>
              <a:defRPr sz="1200"/>
            </a:lvl2pPr>
            <a:lvl3pPr marL="913652" indent="0">
              <a:buNone/>
              <a:defRPr sz="1100"/>
            </a:lvl3pPr>
            <a:lvl4pPr marL="1370478" indent="0">
              <a:buNone/>
              <a:defRPr sz="900"/>
            </a:lvl4pPr>
            <a:lvl5pPr marL="1827304" indent="0">
              <a:buNone/>
              <a:defRPr sz="900"/>
            </a:lvl5pPr>
            <a:lvl6pPr marL="2284150" indent="0">
              <a:buNone/>
              <a:defRPr sz="900"/>
            </a:lvl6pPr>
            <a:lvl7pPr marL="2740954" indent="0">
              <a:buNone/>
              <a:defRPr sz="900"/>
            </a:lvl7pPr>
            <a:lvl8pPr marL="3197760" indent="0">
              <a:buNone/>
              <a:defRPr sz="900"/>
            </a:lvl8pPr>
            <a:lvl9pPr marL="365456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85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60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7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FF943-5335-4DD5-840A-B697E56EAF6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24.09.2019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55C5-F9D4-44E3-A66E-C86D00ECCAB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01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CEF86-A310-4E79-9971-7AEC710E2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43431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80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51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5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9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0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5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1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1" indent="0">
              <a:buNone/>
              <a:defRPr sz="2000" b="1"/>
            </a:lvl2pPr>
            <a:lvl3pPr marL="913584" indent="0">
              <a:buNone/>
              <a:defRPr sz="1900" b="1"/>
            </a:lvl3pPr>
            <a:lvl4pPr marL="1370376" indent="0">
              <a:buNone/>
              <a:defRPr sz="1600" b="1"/>
            </a:lvl4pPr>
            <a:lvl5pPr marL="1827168" indent="0">
              <a:buNone/>
              <a:defRPr sz="1600" b="1"/>
            </a:lvl5pPr>
            <a:lvl6pPr marL="2283982" indent="0">
              <a:buNone/>
              <a:defRPr sz="1600" b="1"/>
            </a:lvl6pPr>
            <a:lvl7pPr marL="2740750" indent="0">
              <a:buNone/>
              <a:defRPr sz="1600" b="1"/>
            </a:lvl7pPr>
            <a:lvl8pPr marL="3197520" indent="0">
              <a:buNone/>
              <a:defRPr sz="1600" b="1"/>
            </a:lvl8pPr>
            <a:lvl9pPr marL="365429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1" indent="0">
              <a:buNone/>
              <a:defRPr sz="2000" b="1"/>
            </a:lvl2pPr>
            <a:lvl3pPr marL="913584" indent="0">
              <a:buNone/>
              <a:defRPr sz="1900" b="1"/>
            </a:lvl3pPr>
            <a:lvl4pPr marL="1370376" indent="0">
              <a:buNone/>
              <a:defRPr sz="1600" b="1"/>
            </a:lvl4pPr>
            <a:lvl5pPr marL="1827168" indent="0">
              <a:buNone/>
              <a:defRPr sz="1600" b="1"/>
            </a:lvl5pPr>
            <a:lvl6pPr marL="2283982" indent="0">
              <a:buNone/>
              <a:defRPr sz="1600" b="1"/>
            </a:lvl6pPr>
            <a:lvl7pPr marL="2740750" indent="0">
              <a:buNone/>
              <a:defRPr sz="1600" b="1"/>
            </a:lvl7pPr>
            <a:lvl8pPr marL="3197520" indent="0">
              <a:buNone/>
              <a:defRPr sz="1600" b="1"/>
            </a:lvl8pPr>
            <a:lvl9pPr marL="365429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6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7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7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71" indent="0">
              <a:buNone/>
              <a:defRPr sz="1500"/>
            </a:lvl2pPr>
            <a:lvl3pPr marL="913584" indent="0">
              <a:buNone/>
              <a:defRPr sz="1200"/>
            </a:lvl3pPr>
            <a:lvl4pPr marL="1370376" indent="0">
              <a:buNone/>
              <a:defRPr sz="1100"/>
            </a:lvl4pPr>
            <a:lvl5pPr marL="1827168" indent="0">
              <a:buNone/>
              <a:defRPr sz="1100"/>
            </a:lvl5pPr>
            <a:lvl6pPr marL="2283982" indent="0">
              <a:buNone/>
              <a:defRPr sz="1100"/>
            </a:lvl6pPr>
            <a:lvl7pPr marL="2740750" indent="0">
              <a:buNone/>
              <a:defRPr sz="1100"/>
            </a:lvl7pPr>
            <a:lvl8pPr marL="3197520" indent="0">
              <a:buNone/>
              <a:defRPr sz="1100"/>
            </a:lvl8pPr>
            <a:lvl9pPr marL="365429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4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7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771" indent="0">
              <a:buNone/>
              <a:defRPr sz="2800"/>
            </a:lvl2pPr>
            <a:lvl3pPr marL="913584" indent="0">
              <a:buNone/>
              <a:defRPr sz="2400"/>
            </a:lvl3pPr>
            <a:lvl4pPr marL="1370376" indent="0">
              <a:buNone/>
              <a:defRPr sz="2000"/>
            </a:lvl4pPr>
            <a:lvl5pPr marL="1827168" indent="0">
              <a:buNone/>
              <a:defRPr sz="2000"/>
            </a:lvl5pPr>
            <a:lvl6pPr marL="2283982" indent="0">
              <a:buNone/>
              <a:defRPr sz="2000"/>
            </a:lvl6pPr>
            <a:lvl7pPr marL="2740750" indent="0">
              <a:buNone/>
              <a:defRPr sz="2000"/>
            </a:lvl7pPr>
            <a:lvl8pPr marL="3197520" indent="0">
              <a:buNone/>
              <a:defRPr sz="2000"/>
            </a:lvl8pPr>
            <a:lvl9pPr marL="365429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771" indent="0">
              <a:buNone/>
              <a:defRPr sz="1500"/>
            </a:lvl2pPr>
            <a:lvl3pPr marL="913584" indent="0">
              <a:buNone/>
              <a:defRPr sz="1200"/>
            </a:lvl3pPr>
            <a:lvl4pPr marL="1370376" indent="0">
              <a:buNone/>
              <a:defRPr sz="1100"/>
            </a:lvl4pPr>
            <a:lvl5pPr marL="1827168" indent="0">
              <a:buNone/>
              <a:defRPr sz="1100"/>
            </a:lvl5pPr>
            <a:lvl6pPr marL="2283982" indent="0">
              <a:buNone/>
              <a:defRPr sz="1100"/>
            </a:lvl6pPr>
            <a:lvl7pPr marL="2740750" indent="0">
              <a:buNone/>
              <a:defRPr sz="1100"/>
            </a:lvl7pPr>
            <a:lvl8pPr marL="3197520" indent="0">
              <a:buNone/>
              <a:defRPr sz="1100"/>
            </a:lvl8pPr>
            <a:lvl9pPr marL="365429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368" tIns="45718" rIns="91368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368" tIns="45718" rIns="91368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404"/>
            <a:ext cx="2743200" cy="365125"/>
          </a:xfrm>
          <a:prstGeom prst="rect">
            <a:avLst/>
          </a:prstGeom>
        </p:spPr>
        <p:txBody>
          <a:bodyPr vert="horz" lIns="91368" tIns="45718" rIns="91368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69FD-FDCC-40A5-83FF-D11135E27C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404"/>
            <a:ext cx="4114800" cy="365125"/>
          </a:xfrm>
          <a:prstGeom prst="rect">
            <a:avLst/>
          </a:prstGeom>
        </p:spPr>
        <p:txBody>
          <a:bodyPr vert="horz" lIns="91368" tIns="45718" rIns="91368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404"/>
            <a:ext cx="2743200" cy="365125"/>
          </a:xfrm>
          <a:prstGeom prst="rect">
            <a:avLst/>
          </a:prstGeom>
        </p:spPr>
        <p:txBody>
          <a:bodyPr vert="horz" lIns="91368" tIns="45718" rIns="91368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2F7C-5FA9-4084-A3E9-20F83D99F5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4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358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08" indent="-228408" algn="l" defTabSz="91358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22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90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60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531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44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36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28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42" indent="-228408" algn="l" defTabSz="9135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1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84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76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68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2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50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20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291" algn="l" defTabSz="9135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374" tIns="45718" rIns="91374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374" tIns="45718" rIns="91374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0"/>
            <a:ext cx="2844800" cy="365125"/>
          </a:xfrm>
          <a:prstGeom prst="rect">
            <a:avLst/>
          </a:prstGeom>
        </p:spPr>
        <p:txBody>
          <a:bodyPr vert="horz" lIns="91374" tIns="45718" rIns="9137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52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652"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0"/>
            <a:ext cx="3860800" cy="365125"/>
          </a:xfrm>
          <a:prstGeom prst="rect">
            <a:avLst/>
          </a:prstGeom>
        </p:spPr>
        <p:txBody>
          <a:bodyPr vert="horz" lIns="91374" tIns="45718" rIns="9137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0"/>
            <a:ext cx="2844800" cy="365125"/>
          </a:xfrm>
          <a:prstGeom prst="rect">
            <a:avLst/>
          </a:prstGeom>
        </p:spPr>
        <p:txBody>
          <a:bodyPr vert="horz" lIns="91374" tIns="45718" rIns="9137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52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6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7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4013" r:id="rId13"/>
  </p:sldLayoutIdLst>
  <p:txStyles>
    <p:titleStyle>
      <a:lvl1pPr algn="ctr" defTabSz="91365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34" indent="-342634" algn="l" defTabSz="91365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35" indent="-285530" algn="l" defTabSz="9136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074" indent="-228424" algn="l" defTabSz="91365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880" indent="-228424" algn="l" defTabSz="91365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87" indent="-228424" algn="l" defTabSz="91365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32" indent="-228424" algn="l" defTabSz="9136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358" indent="-228424" algn="l" defTabSz="9136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184" indent="-228424" algn="l" defTabSz="9136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030" indent="-228424" algn="l" defTabSz="9136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7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52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78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04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50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954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60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67" algn="l" defTabSz="9136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9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РАБОТА\FE95n-53osk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6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" y="17468"/>
            <a:ext cx="12192000" cy="685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" y="1389126"/>
            <a:ext cx="12163186" cy="2717047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716" tIns="60350" rIns="120716" bIns="60350" rtlCol="0" anchor="ctr"/>
          <a:lstStyle/>
          <a:p>
            <a:pPr algn="ctr" defTabSz="904468"/>
            <a:endParaRPr lang="ru-RU" sz="23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316" y="1094438"/>
            <a:ext cx="11875071" cy="2890965"/>
          </a:xfrm>
        </p:spPr>
        <p:txBody>
          <a:bodyPr>
            <a:noAutofit/>
          </a:bodyPr>
          <a:lstStyle/>
          <a:p>
            <a:r>
              <a:rPr lang="ru-RU" sz="2800" b="1" dirty="0">
                <a:cs typeface="Arial" panose="020B0604020202020204" pitchFamily="34" charset="0"/>
              </a:rPr>
              <a:t/>
            </a:r>
            <a:br>
              <a:rPr lang="ru-RU" sz="2800" b="1" dirty="0">
                <a:cs typeface="Arial" panose="020B0604020202020204" pitchFamily="34" charset="0"/>
              </a:rPr>
            </a:br>
            <a:r>
              <a:rPr lang="ru-RU" sz="2800" b="1" dirty="0" smtClean="0">
                <a:cs typeface="Arial" panose="020B0604020202020204" pitchFamily="34" charset="0"/>
              </a:rPr>
              <a:t/>
            </a:r>
            <a:br>
              <a:rPr lang="ru-RU" sz="2800" b="1" dirty="0" smtClean="0"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Региональная стратегия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построения 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нетелиных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комплексов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на базе скотных рынков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 системе кооперации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endParaRPr lang="ru-RU" sz="2800" b="1" dirty="0"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6542" y="228799"/>
            <a:ext cx="9294126" cy="707854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/>
            <a:r>
              <a:rPr lang="ru-RU" sz="4000" b="1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Сельскохозяйственная кооперация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475" y="4615290"/>
            <a:ext cx="769968" cy="841129"/>
          </a:xfrm>
          <a:prstGeom prst="rect">
            <a:avLst/>
          </a:prstGeom>
          <a:solidFill>
            <a:sysClr val="window" lastClr="FFFFFF">
              <a:alpha val="46000"/>
            </a:sysClr>
          </a:solidFill>
          <a:ln>
            <a:noFill/>
          </a:ln>
          <a:effectLst/>
          <a:ex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4624127"/>
            <a:ext cx="941004" cy="82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24" y="4624127"/>
            <a:ext cx="967562" cy="103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11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E254-352B-401C-8BFD-E07F6D5E5D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66957" y="1501261"/>
            <a:ext cx="11389683" cy="549752"/>
          </a:xfrm>
          <a:prstGeom prst="roundRect">
            <a:avLst>
              <a:gd name="adj" fmla="val 16667"/>
            </a:avLst>
          </a:prstGeom>
          <a:solidFill>
            <a:srgbClr val="FFE269">
              <a:alpha val="60000"/>
            </a:srgb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121901" tIns="60950" rIns="121901" bIns="60950" anchor="ctr"/>
          <a:lstStyle/>
          <a:p>
            <a:pPr defTabSz="1218806"/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Формирование справедливой цены на </a:t>
            </a:r>
            <a:r>
              <a:rPr lang="ru-RU" altLang="ru-RU" sz="2100" dirty="0" smtClean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скот, </a:t>
            </a:r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стимул к </a:t>
            </a:r>
            <a:r>
              <a:rPr lang="ru-RU" altLang="ru-RU" sz="2100" dirty="0" smtClean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развитию качественной генетики</a:t>
            </a:r>
            <a:endParaRPr lang="ru-RU" altLang="ru-RU" sz="2100" dirty="0">
              <a:solidFill>
                <a:prstClr val="black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66957" y="2180870"/>
            <a:ext cx="11389683" cy="510585"/>
          </a:xfrm>
          <a:prstGeom prst="roundRect">
            <a:avLst>
              <a:gd name="adj" fmla="val 16667"/>
            </a:avLst>
          </a:prstGeom>
          <a:solidFill>
            <a:srgbClr val="FFE269">
              <a:alpha val="60000"/>
            </a:srgb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121901" tIns="60950" rIns="121901" bIns="60950" anchor="ctr"/>
          <a:lstStyle/>
          <a:p>
            <a:pPr defTabSz="1218806"/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Выход на рынок малых форм хозяйствования (ЛПХ и КФХ)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466957" y="2824951"/>
            <a:ext cx="11389683" cy="576064"/>
          </a:xfrm>
          <a:prstGeom prst="roundRect">
            <a:avLst>
              <a:gd name="adj" fmla="val 16667"/>
            </a:avLst>
          </a:prstGeom>
          <a:solidFill>
            <a:srgbClr val="FFE269">
              <a:alpha val="60000"/>
            </a:srgb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121901" tIns="60950" rIns="121901" bIns="60950" anchor="ctr"/>
          <a:lstStyle/>
          <a:p>
            <a:pPr defTabSz="1218806"/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Проведение идентификации, в том числе ранее не зарегистрированного скота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66957" y="3525012"/>
            <a:ext cx="11389683" cy="836109"/>
          </a:xfrm>
          <a:prstGeom prst="roundRect">
            <a:avLst>
              <a:gd name="adj" fmla="val 16667"/>
            </a:avLst>
          </a:prstGeom>
          <a:solidFill>
            <a:srgbClr val="FFE269">
              <a:alpha val="60000"/>
            </a:srgb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121901" tIns="60950" rIns="121901" bIns="60950" anchor="ctr"/>
          <a:lstStyle/>
          <a:p>
            <a:pPr defTabSz="1218806"/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Стимулирование предприятий вводить специализацию: племенное разведение, содержание товарного стада (корова с теленком), откорм поголовья, сервис и прочее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66955" y="4485118"/>
            <a:ext cx="11389684" cy="552348"/>
          </a:xfrm>
          <a:prstGeom prst="roundRect">
            <a:avLst>
              <a:gd name="adj" fmla="val 16667"/>
            </a:avLst>
          </a:prstGeom>
          <a:solidFill>
            <a:srgbClr val="FFE269">
              <a:alpha val="60000"/>
            </a:srgb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121901" tIns="60950" rIns="121901" bIns="60950" anchor="ctr"/>
          <a:lstStyle/>
          <a:p>
            <a:pPr defTabSz="1218806"/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Формирование информационной базы по наличию, качеству и стоимости скота в </a:t>
            </a:r>
            <a:r>
              <a:rPr lang="ru-RU" altLang="ru-RU" sz="2100" dirty="0" smtClean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регионе</a:t>
            </a:r>
            <a:endParaRPr lang="ru-RU" altLang="ru-RU" sz="2100" dirty="0">
              <a:solidFill>
                <a:prstClr val="black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466957" y="5157193"/>
            <a:ext cx="11389683" cy="764275"/>
          </a:xfrm>
          <a:prstGeom prst="roundRect">
            <a:avLst>
              <a:gd name="adj" fmla="val 16667"/>
            </a:avLst>
          </a:prstGeom>
          <a:solidFill>
            <a:srgbClr val="FFE269">
              <a:alpha val="60000"/>
            </a:srgb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121901" tIns="60950" rIns="121901" bIns="60950" anchor="ctr"/>
          <a:lstStyle/>
          <a:p>
            <a:pPr defTabSz="1218806"/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Контроль за расходом средств, выделенных на закупку скота кредитными организациями, повышение эффективности проектов – рост привлечения средств 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466957" y="6021288"/>
            <a:ext cx="11389683" cy="630933"/>
          </a:xfrm>
          <a:prstGeom prst="roundRect">
            <a:avLst>
              <a:gd name="adj" fmla="val 16667"/>
            </a:avLst>
          </a:prstGeom>
          <a:solidFill>
            <a:srgbClr val="FFE269">
              <a:alpha val="60000"/>
            </a:srgb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121901" tIns="60950" rIns="121901" bIns="60950" anchor="ctr"/>
          <a:lstStyle/>
          <a:p>
            <a:pPr defTabSz="1218806"/>
            <a:r>
              <a:rPr lang="ru-RU" altLang="ru-RU" sz="2100" dirty="0">
                <a:solidFill>
                  <a:prstClr val="black"/>
                </a:solidFill>
                <a:latin typeface="Georgia" panose="02040502050405020303" pitchFamily="18" charset="0"/>
                <a:cs typeface="Arial" pitchFamily="34" charset="0"/>
              </a:rPr>
              <a:t>Прозрачность и эффективность государственной поддержки реального сектора</a:t>
            </a:r>
          </a:p>
        </p:txBody>
      </p:sp>
      <p:sp>
        <p:nvSpPr>
          <p:cNvPr id="18" name="Название 1"/>
          <p:cNvSpPr txBox="1">
            <a:spLocks/>
          </p:cNvSpPr>
          <p:nvPr/>
        </p:nvSpPr>
        <p:spPr bwMode="auto">
          <a:xfrm>
            <a:off x="1260168" y="212651"/>
            <a:ext cx="10209888" cy="925033"/>
          </a:xfrm>
          <a:prstGeom prst="rect">
            <a:avLst/>
          </a:prstGeom>
        </p:spPr>
        <p:txBody>
          <a:bodyPr vert="horz" lIns="121882" tIns="60941" rIns="121882" bIns="60941" rtlCol="0" anchor="ctr">
            <a:noAutofit/>
          </a:bodyPr>
          <a:lstStyle>
            <a:defPPr>
              <a:defRPr lang="ru-RU"/>
            </a:defPPr>
            <a:lvl1pPr defTabSz="914400">
              <a:spcBef>
                <a:spcPct val="0"/>
              </a:spcBef>
              <a:buNone/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Внедрение модели </a:t>
            </a:r>
            <a:r>
              <a:rPr lang="ru-RU" altLang="ru-RU" sz="2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нетелиной</a:t>
            </a:r>
            <a:r>
              <a:rPr lang="ru-RU" altLang="ru-RU" sz="2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фермы и скотного рынка решает </a:t>
            </a:r>
            <a:r>
              <a:rPr lang="ru-RU" altLang="ru-RU" sz="2800" dirty="0">
                <a:solidFill>
                  <a:prstClr val="black"/>
                </a:solidFill>
                <a:latin typeface="Georgia" panose="02040502050405020303" pitchFamily="18" charset="0"/>
              </a:rPr>
              <a:t>следующие вопросы: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239" y="94890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4" y="165985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31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6"/>
          <p:cNvSpPr/>
          <p:nvPr/>
        </p:nvSpPr>
        <p:spPr>
          <a:xfrm>
            <a:off x="776377" y="94890"/>
            <a:ext cx="10728173" cy="10116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  <a:alpha val="7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976" tIns="0" rIns="0" bIns="58988" anchor="ctr"/>
          <a:lstStyle/>
          <a:p>
            <a:pPr algn="ctr">
              <a:lnSpc>
                <a:spcPct val="150000"/>
              </a:lnSpc>
            </a:pPr>
            <a:r>
              <a:rPr lang="ru-RU" sz="1600" b="1" cap="all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  <a:cs typeface="Arial" pitchFamily="34" charset="0"/>
              </a:rPr>
              <a:t>Принцип глубокой специализации и разделения производственных процессов через систему отраслевой кооперации</a:t>
            </a:r>
            <a:endParaRPr lang="ru-RU" sz="1600" b="1" cap="all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300984"/>
              </p:ext>
            </p:extLst>
          </p:nvPr>
        </p:nvGraphicFramePr>
        <p:xfrm>
          <a:off x="172528" y="959482"/>
          <a:ext cx="11894263" cy="558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239" y="94890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4" y="165985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9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501131" y="2278969"/>
            <a:ext cx="2709077" cy="17722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4" name="Стрелка вниз 53"/>
          <p:cNvSpPr/>
          <p:nvPr/>
        </p:nvSpPr>
        <p:spPr>
          <a:xfrm rot="5400000">
            <a:off x="5436790" y="4110519"/>
            <a:ext cx="552891" cy="209238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751" y="147322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1" y="200136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Заголовок 1"/>
          <p:cNvSpPr txBox="1">
            <a:spLocks/>
          </p:cNvSpPr>
          <p:nvPr/>
        </p:nvSpPr>
        <p:spPr>
          <a:xfrm>
            <a:off x="1329070" y="740311"/>
            <a:ext cx="3351481" cy="675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Georgia" panose="02040502050405020303" pitchFamily="18" charset="0"/>
                <a:cs typeface="Arial" charset="0"/>
              </a:rPr>
              <a:t>Молочная ферма</a:t>
            </a:r>
            <a:endParaRPr lang="ru-RU" sz="24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7668739" y="1162889"/>
            <a:ext cx="3075475" cy="506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Georgia" panose="02040502050405020303" pitchFamily="18" charset="0"/>
                <a:cs typeface="Arial" charset="0"/>
              </a:rPr>
              <a:t>Дойное стадо</a:t>
            </a:r>
            <a:endParaRPr lang="ru-RU" sz="18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7668738" y="1844548"/>
            <a:ext cx="3075475" cy="526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/>
              <a:t>Сухостойная группа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7668739" y="2537001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/>
              <a:t>Родильное отделение</a:t>
            </a: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1315996" y="4143076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Телятник</a:t>
            </a:r>
            <a:endParaRPr lang="ru-RU" dirty="0"/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1315995" y="4794317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Молодняк</a:t>
            </a:r>
            <a:endParaRPr lang="ru-RU" dirty="0"/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1315998" y="5433159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Нетели</a:t>
            </a:r>
            <a:endParaRPr lang="ru-RU" dirty="0"/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6852648" y="4628272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Кормозаготовка</a:t>
            </a:r>
            <a:endParaRPr lang="ru-RU" dirty="0"/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852647" y="5331349"/>
            <a:ext cx="3075475" cy="798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Вспомогательные службы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240234" y="1552353"/>
            <a:ext cx="552891" cy="236986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4820094" y="1141635"/>
            <a:ext cx="2562445" cy="4866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389628" y="989550"/>
            <a:ext cx="279110" cy="2159734"/>
          </a:xfrm>
          <a:prstGeom prst="leftBrace">
            <a:avLst>
              <a:gd name="adj1" fmla="val 8333"/>
              <a:gd name="adj2" fmla="val 48523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4820094" y="433662"/>
            <a:ext cx="2390114" cy="707973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pPr algn="l"/>
            <a:r>
              <a:rPr lang="ru-RU" sz="1600" b="0" dirty="0" smtClean="0"/>
              <a:t>Основной производственный процесс</a:t>
            </a:r>
            <a:endParaRPr lang="ru-RU" sz="1600" b="0" dirty="0"/>
          </a:p>
        </p:txBody>
      </p:sp>
      <p:sp>
        <p:nvSpPr>
          <p:cNvPr id="48" name="Левая фигурная скобка 47"/>
          <p:cNvSpPr/>
          <p:nvPr/>
        </p:nvSpPr>
        <p:spPr>
          <a:xfrm>
            <a:off x="1036885" y="3922221"/>
            <a:ext cx="279110" cy="2159734"/>
          </a:xfrm>
          <a:prstGeom prst="leftBrace">
            <a:avLst>
              <a:gd name="adj1" fmla="val 8333"/>
              <a:gd name="adj2" fmla="val 48523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1809752" y="2546771"/>
            <a:ext cx="2870799" cy="1340552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pPr algn="l"/>
            <a:r>
              <a:rPr lang="ru-RU" sz="1600" dirty="0" smtClean="0"/>
              <a:t>ШЛЕЙФ</a:t>
            </a:r>
          </a:p>
          <a:p>
            <a:pPr algn="l"/>
            <a:r>
              <a:rPr lang="ru-RU" sz="1600" dirty="0" smtClean="0"/>
              <a:t>Затраты в структуре себестоимости молока от 35%</a:t>
            </a:r>
            <a:endParaRPr lang="ru-RU" sz="1600" dirty="0"/>
          </a:p>
        </p:txBody>
      </p:sp>
      <p:pic>
        <p:nvPicPr>
          <p:cNvPr id="7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345" y="766844"/>
            <a:ext cx="949664" cy="6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Program Files (x86)\Microsoft Office\MEDIA\CAGCAT10\j014988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620" y="4344589"/>
            <a:ext cx="770276" cy="61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581" y="1316047"/>
            <a:ext cx="667026" cy="6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281" y="5682579"/>
            <a:ext cx="700347" cy="6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Стрелка вниз 54"/>
          <p:cNvSpPr/>
          <p:nvPr/>
        </p:nvSpPr>
        <p:spPr>
          <a:xfrm rot="10800000">
            <a:off x="7680665" y="3223913"/>
            <a:ext cx="552891" cy="132682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4820093" y="2370863"/>
            <a:ext cx="2709089" cy="1621593"/>
          </a:xfrm>
          <a:prstGeom prst="rect">
            <a:avLst/>
          </a:prstGeom>
          <a:noFill/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pPr algn="l"/>
            <a:r>
              <a:rPr lang="ru-RU" sz="2000" dirty="0" smtClean="0"/>
              <a:t>ПРОБЛЕМА – ПЕРСОНАЛ И ОБОРОТНЫЕ СРЕДСТВА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2658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Стрелка вниз 53"/>
          <p:cNvSpPr/>
          <p:nvPr/>
        </p:nvSpPr>
        <p:spPr>
          <a:xfrm rot="5400000">
            <a:off x="5436790" y="4110519"/>
            <a:ext cx="552891" cy="209238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751" y="147322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1" y="200136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Заголовок 1"/>
          <p:cNvSpPr txBox="1">
            <a:spLocks/>
          </p:cNvSpPr>
          <p:nvPr/>
        </p:nvSpPr>
        <p:spPr>
          <a:xfrm>
            <a:off x="1039992" y="825044"/>
            <a:ext cx="3351481" cy="675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Georgia" panose="02040502050405020303" pitchFamily="18" charset="0"/>
                <a:cs typeface="Arial" charset="0"/>
              </a:rPr>
              <a:t>Молочная ферма</a:t>
            </a:r>
            <a:endParaRPr lang="ru-RU" sz="24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7668739" y="1162889"/>
            <a:ext cx="3075475" cy="506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Georgia" panose="02040502050405020303" pitchFamily="18" charset="0"/>
                <a:cs typeface="Arial" charset="0"/>
              </a:rPr>
              <a:t>Дойное стадо</a:t>
            </a:r>
            <a:endParaRPr lang="ru-RU" sz="18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7668738" y="1844548"/>
            <a:ext cx="3075475" cy="526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/>
              <a:t>Сухостойная группа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7668739" y="2537001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/>
              <a:t>Родильное отделение</a:t>
            </a: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1315996" y="4143076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Телятник</a:t>
            </a:r>
            <a:endParaRPr lang="ru-RU" dirty="0"/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1315995" y="4794317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Молодняк</a:t>
            </a:r>
            <a:endParaRPr lang="ru-RU" dirty="0"/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1315998" y="5433159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Нетели</a:t>
            </a:r>
            <a:endParaRPr lang="ru-RU" dirty="0"/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6852648" y="4628272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Кормозаготовка</a:t>
            </a:r>
            <a:endParaRPr lang="ru-RU" dirty="0"/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852647" y="5331349"/>
            <a:ext cx="3075475" cy="798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Вспомогательные службы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240234" y="1552353"/>
            <a:ext cx="552891" cy="236986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4820094" y="1141635"/>
            <a:ext cx="2562445" cy="4866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389628" y="989550"/>
            <a:ext cx="279110" cy="2159734"/>
          </a:xfrm>
          <a:prstGeom prst="leftBrace">
            <a:avLst>
              <a:gd name="adj1" fmla="val 8333"/>
              <a:gd name="adj2" fmla="val 48523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4820094" y="433662"/>
            <a:ext cx="2390114" cy="707973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pPr algn="l"/>
            <a:r>
              <a:rPr lang="ru-RU" sz="1600" b="0" dirty="0" smtClean="0"/>
              <a:t>Основной производственный процесс</a:t>
            </a:r>
            <a:endParaRPr lang="ru-RU" sz="1600" b="0" dirty="0"/>
          </a:p>
        </p:txBody>
      </p:sp>
      <p:sp>
        <p:nvSpPr>
          <p:cNvPr id="48" name="Левая фигурная скобка 47"/>
          <p:cNvSpPr/>
          <p:nvPr/>
        </p:nvSpPr>
        <p:spPr>
          <a:xfrm>
            <a:off x="1036885" y="3922221"/>
            <a:ext cx="279110" cy="2159734"/>
          </a:xfrm>
          <a:prstGeom prst="leftBrace">
            <a:avLst>
              <a:gd name="adj1" fmla="val 8333"/>
              <a:gd name="adj2" fmla="val 48523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1809752" y="2546771"/>
            <a:ext cx="2870799" cy="1340552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pPr algn="l"/>
            <a:r>
              <a:rPr lang="ru-RU" sz="1600" dirty="0" smtClean="0"/>
              <a:t>ШЛЕЙФ</a:t>
            </a:r>
          </a:p>
          <a:p>
            <a:pPr algn="l"/>
            <a:r>
              <a:rPr lang="ru-RU" sz="1600" dirty="0" smtClean="0"/>
              <a:t>Затраты в структуре себестоимости молока от 35%</a:t>
            </a:r>
            <a:endParaRPr lang="ru-RU" sz="1600" dirty="0"/>
          </a:p>
        </p:txBody>
      </p:sp>
      <p:pic>
        <p:nvPicPr>
          <p:cNvPr id="7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345" y="766844"/>
            <a:ext cx="949664" cy="6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Program Files (x86)\Microsoft Office\MEDIA\CAGCAT10\j014988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620" y="4344589"/>
            <a:ext cx="770276" cy="61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581" y="1316047"/>
            <a:ext cx="667026" cy="6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281" y="5682579"/>
            <a:ext cx="700347" cy="6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Стрелка вниз 54"/>
          <p:cNvSpPr/>
          <p:nvPr/>
        </p:nvSpPr>
        <p:spPr>
          <a:xfrm rot="10800000">
            <a:off x="7680665" y="3223913"/>
            <a:ext cx="552891" cy="132682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множение 1"/>
          <p:cNvSpPr/>
          <p:nvPr/>
        </p:nvSpPr>
        <p:spPr>
          <a:xfrm>
            <a:off x="316600" y="2692410"/>
            <a:ext cx="2486694" cy="2389826"/>
          </a:xfrm>
          <a:prstGeom prst="mathMultiply">
            <a:avLst>
              <a:gd name="adj1" fmla="val 133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множение 27"/>
          <p:cNvSpPr/>
          <p:nvPr/>
        </p:nvSpPr>
        <p:spPr>
          <a:xfrm>
            <a:off x="4391473" y="4152516"/>
            <a:ext cx="2486694" cy="2389826"/>
          </a:xfrm>
          <a:prstGeom prst="mathMultiply">
            <a:avLst>
              <a:gd name="adj1" fmla="val 133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 33"/>
          <p:cNvSpPr/>
          <p:nvPr/>
        </p:nvSpPr>
        <p:spPr>
          <a:xfrm>
            <a:off x="3239889" y="2146357"/>
            <a:ext cx="3882217" cy="2155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751" y="147322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1" y="200136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Заголовок 1"/>
          <p:cNvSpPr txBox="1">
            <a:spLocks/>
          </p:cNvSpPr>
          <p:nvPr/>
        </p:nvSpPr>
        <p:spPr>
          <a:xfrm>
            <a:off x="1039992" y="825044"/>
            <a:ext cx="3351481" cy="675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Georgia" panose="02040502050405020303" pitchFamily="18" charset="0"/>
                <a:cs typeface="Arial" charset="0"/>
              </a:rPr>
              <a:t>Молочная ферма</a:t>
            </a:r>
            <a:endParaRPr lang="ru-RU" sz="24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7668739" y="1162889"/>
            <a:ext cx="3075475" cy="506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Georgia" panose="02040502050405020303" pitchFamily="18" charset="0"/>
                <a:cs typeface="Arial" charset="0"/>
              </a:rPr>
              <a:t>Дойное стадо</a:t>
            </a:r>
            <a:endParaRPr lang="ru-RU" sz="18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7668738" y="1844548"/>
            <a:ext cx="3075475" cy="526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/>
              <a:t>Сухостойная группа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7668739" y="2537001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/>
              <a:t>Родильное отделение</a:t>
            </a: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6852648" y="4628272"/>
            <a:ext cx="3075475" cy="498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Кормозаготовка</a:t>
            </a:r>
            <a:endParaRPr lang="ru-RU" dirty="0"/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6852647" y="5331349"/>
            <a:ext cx="3075475" cy="798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Вспомогательные службы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820094" y="1141635"/>
            <a:ext cx="2562445" cy="4866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389628" y="989550"/>
            <a:ext cx="279110" cy="2159734"/>
          </a:xfrm>
          <a:prstGeom prst="leftBrace">
            <a:avLst>
              <a:gd name="adj1" fmla="val 8333"/>
              <a:gd name="adj2" fmla="val 48523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4820094" y="433662"/>
            <a:ext cx="2390114" cy="707973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pPr algn="l"/>
            <a:r>
              <a:rPr lang="ru-RU" sz="1600" b="0" dirty="0" smtClean="0"/>
              <a:t>Основной производственный процесс</a:t>
            </a:r>
            <a:endParaRPr lang="ru-RU" sz="1600" b="0" dirty="0"/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388145" y="4038364"/>
            <a:ext cx="3625483" cy="1846435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pPr algn="l"/>
            <a:r>
              <a:rPr lang="ru-RU" dirty="0" smtClean="0"/>
              <a:t>ПОСТАВКА ГОТОВЫХ НЕТЕЛЕЙ ПО ГРАФИКУ ДЛЯ ЗАПОЛНЕНИЯ ВСЕХ ДОЙНЫХ МЕСТ</a:t>
            </a:r>
            <a:endParaRPr lang="ru-RU" dirty="0"/>
          </a:p>
        </p:txBody>
      </p:sp>
      <p:pic>
        <p:nvPicPr>
          <p:cNvPr id="7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345" y="766844"/>
            <a:ext cx="949664" cy="6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Program Files (x86)\Microsoft Office\MEDIA\CAGCAT10\j014988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620" y="4344589"/>
            <a:ext cx="770276" cy="61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581" y="1316047"/>
            <a:ext cx="667026" cy="6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281" y="5682579"/>
            <a:ext cx="700347" cy="6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Стрелка вниз 54"/>
          <p:cNvSpPr/>
          <p:nvPr/>
        </p:nvSpPr>
        <p:spPr>
          <a:xfrm rot="10800000">
            <a:off x="7680665" y="3223913"/>
            <a:ext cx="552891" cy="132682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6200000">
            <a:off x="-46635" y="2707010"/>
            <a:ext cx="2562445" cy="4866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413971" y="2447190"/>
            <a:ext cx="3625483" cy="1846435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РОСТ РЕНТАБЕЛЬНОСТИ НА 20 - 30% И СНИЖЕНИЕ ПРОБЛЕМ   НА ПРОИЗВОДСТВЕ В ДВА РАЗА!!!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99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9764619" y="2151871"/>
            <a:ext cx="552891" cy="16930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29070" y="3568438"/>
            <a:ext cx="4950324" cy="268350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4" name="Стрелка вниз 53"/>
          <p:cNvSpPr/>
          <p:nvPr/>
        </p:nvSpPr>
        <p:spPr>
          <a:xfrm rot="5400000">
            <a:off x="6474340" y="527226"/>
            <a:ext cx="552891" cy="319154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751" y="147322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1" y="200136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Заголовок 1"/>
          <p:cNvSpPr txBox="1">
            <a:spLocks/>
          </p:cNvSpPr>
          <p:nvPr/>
        </p:nvSpPr>
        <p:spPr>
          <a:xfrm>
            <a:off x="1315995" y="1552353"/>
            <a:ext cx="3351481" cy="675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Georgia" panose="02040502050405020303" pitchFamily="18" charset="0"/>
                <a:cs typeface="Arial" charset="0"/>
              </a:rPr>
              <a:t>Молочная ферма</a:t>
            </a:r>
            <a:endParaRPr lang="ru-RU" sz="24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8572607" y="1202661"/>
            <a:ext cx="3075475" cy="111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НЕТЕЛИНЫЙ КОМПЛЕКС</a:t>
            </a:r>
            <a:endParaRPr lang="ru-RU" dirty="0"/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8572607" y="3844885"/>
            <a:ext cx="3075475" cy="18052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dirty="0" smtClean="0"/>
              <a:t>СКОТНЫЙ РЫНОК </a:t>
            </a:r>
          </a:p>
          <a:p>
            <a:r>
              <a:rPr lang="ru-RU" dirty="0" smtClean="0"/>
              <a:t>После поставки фермам нетелей - продажа </a:t>
            </a:r>
            <a:endParaRPr lang="ru-RU" dirty="0"/>
          </a:p>
          <a:p>
            <a:r>
              <a:rPr lang="ru-RU" dirty="0" smtClean="0"/>
              <a:t>излишек скота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155017" y="1403544"/>
            <a:ext cx="3191541" cy="4866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5155016" y="745725"/>
            <a:ext cx="2870799" cy="670276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sz="1600" b="0" dirty="0" smtClean="0"/>
              <a:t>Продажа ВСЕХ телят в возрасте от одних суток до недели</a:t>
            </a:r>
            <a:endParaRPr lang="ru-RU" sz="1600" b="0" dirty="0"/>
          </a:p>
        </p:txBody>
      </p:sp>
      <p:pic>
        <p:nvPicPr>
          <p:cNvPr id="7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625" y="1980517"/>
            <a:ext cx="949664" cy="6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918" y="870338"/>
            <a:ext cx="700347" cy="6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Заголовок 1"/>
          <p:cNvSpPr txBox="1">
            <a:spLocks/>
          </p:cNvSpPr>
          <p:nvPr/>
        </p:nvSpPr>
        <p:spPr>
          <a:xfrm>
            <a:off x="1469506" y="4232939"/>
            <a:ext cx="4612312" cy="1621593"/>
          </a:xfrm>
          <a:prstGeom prst="rect">
            <a:avLst/>
          </a:prstGeom>
          <a:noFill/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sz="2000" dirty="0" smtClean="0"/>
              <a:t>ОКУПАЕМОСТЬ НЕТЕЛИНОГО КОМПЛЕКСА И СКОТНОГО РЫНКА ОБЕСПЕЧИВАЕТСЯ ПРОДАЖЕЙ НЕТЕЛЕЙ И ИЗЛИШКОВ СКОТА!</a:t>
            </a:r>
            <a:endParaRPr lang="ru-RU" sz="2000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329070" y="740311"/>
            <a:ext cx="3351481" cy="675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Georgia" panose="02040502050405020303" pitchFamily="18" charset="0"/>
                <a:cs typeface="Arial" charset="0"/>
              </a:rPr>
              <a:t>Молочная ферма</a:t>
            </a:r>
            <a:endParaRPr lang="ru-RU" sz="24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1329070" y="2399442"/>
            <a:ext cx="3351481" cy="675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vert="horz" lIns="91374" tIns="45718" rIns="91374" bIns="45718" rtlCol="0" anchor="ctr">
            <a:noAutofit/>
          </a:bodyPr>
          <a:lstStyle>
            <a:lvl1pPr algn="ctr" defTabSz="91365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Georgia" panose="02040502050405020303" pitchFamily="18" charset="0"/>
                <a:cs typeface="Arial" charset="0"/>
              </a:rPr>
              <a:t>Молочная ферма</a:t>
            </a:r>
            <a:endParaRPr lang="ru-RU" sz="2400" b="1" dirty="0">
              <a:latin typeface="Georgia" panose="02040502050405020303" pitchFamily="18" charset="0"/>
              <a:cs typeface="Arial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4667476" y="574158"/>
            <a:ext cx="340459" cy="266877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238" y="5433159"/>
            <a:ext cx="667026" cy="6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Заголовок 1"/>
          <p:cNvSpPr txBox="1">
            <a:spLocks/>
          </p:cNvSpPr>
          <p:nvPr/>
        </p:nvSpPr>
        <p:spPr>
          <a:xfrm>
            <a:off x="5475759" y="2578068"/>
            <a:ext cx="2870799" cy="1153959"/>
          </a:xfrm>
          <a:prstGeom prst="rect">
            <a:avLst/>
          </a:prstGeom>
          <a:ln>
            <a:noFill/>
          </a:ln>
        </p:spPr>
        <p:txBody>
          <a:bodyPr vert="horz" lIns="91374" tIns="45718" rIns="91374" bIns="45718" rtlCol="0" anchor="ctr">
            <a:noAutofit/>
          </a:bodyPr>
          <a:lstStyle>
            <a:defPPr>
              <a:defRPr lang="ru-RU"/>
            </a:defPPr>
            <a:lvl1pPr algn="ctr" defTabSz="913652">
              <a:spcBef>
                <a:spcPct val="0"/>
              </a:spcBef>
              <a:buNone/>
              <a:defRPr sz="1800" b="1">
                <a:latin typeface="Georgia" panose="02040502050405020303" pitchFamily="18" charset="0"/>
                <a:ea typeface="+mj-ea"/>
                <a:cs typeface="Arial" charset="0"/>
              </a:defRPr>
            </a:lvl1pPr>
          </a:lstStyle>
          <a:p>
            <a:r>
              <a:rPr lang="ru-RU" sz="1600" b="0" dirty="0" smtClean="0"/>
              <a:t>Покупка </a:t>
            </a:r>
          </a:p>
          <a:p>
            <a:r>
              <a:rPr lang="ru-RU" sz="1600" b="0" dirty="0" smtClean="0"/>
              <a:t>ТОЛЬКО НЕОБХОДИМЫХ</a:t>
            </a:r>
          </a:p>
          <a:p>
            <a:r>
              <a:rPr lang="ru-RU" sz="1600" b="0" dirty="0" smtClean="0"/>
              <a:t>нетелей по себестоимости и по графику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42399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7" y="77528"/>
            <a:ext cx="11772785" cy="617797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>
                <a:latin typeface="Georgia" panose="02040502050405020303" pitchFamily="18" charset="0"/>
              </a:rPr>
              <a:t>Эффективность новой экономической модели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199843"/>
              </p:ext>
            </p:extLst>
          </p:nvPr>
        </p:nvGraphicFramePr>
        <p:xfrm>
          <a:off x="142879" y="1263940"/>
          <a:ext cx="5676900" cy="5508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6168079" y="2155316"/>
            <a:ext cx="5738171" cy="7619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6" tIns="45718" rIns="91416" bIns="45718" rtlCol="0" anchor="ctr"/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Повышение экономических результатов производственной </a:t>
            </a:r>
            <a:r>
              <a:rPr lang="ru-RU" dirty="0" smtClean="0">
                <a:latin typeface="Georgia" panose="02040502050405020303" pitchFamily="18" charset="0"/>
              </a:rPr>
              <a:t>деятельности 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68079" y="3833581"/>
            <a:ext cx="5738171" cy="6686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6" tIns="45718" rIns="91416" bIns="45718" rtlCol="0" anchor="ctr"/>
          <a:lstStyle/>
          <a:p>
            <a:pPr algn="ctr">
              <a:lnSpc>
                <a:spcPts val="1600"/>
              </a:lnSpc>
            </a:pPr>
            <a:r>
              <a:rPr lang="ru-RU" dirty="0">
                <a:latin typeface="Georgia" panose="02040502050405020303" pitchFamily="18" charset="0"/>
              </a:rPr>
              <a:t>Повышение инвестиционной привлекательности отраслевого бизнеса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68079" y="3004545"/>
            <a:ext cx="5738171" cy="7128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6" tIns="45718" rIns="91416" bIns="45718" rtlCol="0" anchor="ctr"/>
          <a:lstStyle/>
          <a:p>
            <a:pPr algn="ctr">
              <a:lnSpc>
                <a:spcPts val="1600"/>
              </a:lnSpc>
            </a:pPr>
            <a:r>
              <a:rPr lang="ru-RU" dirty="0">
                <a:latin typeface="Georgia" panose="02040502050405020303" pitchFamily="18" charset="0"/>
              </a:rPr>
              <a:t>Повышение качества производственных и поддерживающих процессов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68081" y="4680851"/>
            <a:ext cx="5738171" cy="433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6" tIns="45718" rIns="91416" bIns="45718" rtlCol="0" anchor="ctr"/>
          <a:lstStyle/>
          <a:p>
            <a:pPr algn="ctr">
              <a:lnSpc>
                <a:spcPts val="1600"/>
              </a:lnSpc>
            </a:pPr>
            <a:r>
              <a:rPr lang="ru-RU" dirty="0">
                <a:latin typeface="Georgia" panose="02040502050405020303" pitchFamily="18" charset="0"/>
              </a:rPr>
              <a:t>Приток рабочей силы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68081" y="5238869"/>
            <a:ext cx="5738171" cy="6380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6" tIns="45718" rIns="91416" bIns="45718" rtlCol="0" anchor="ctr"/>
          <a:lstStyle/>
          <a:p>
            <a:pPr algn="ctr">
              <a:lnSpc>
                <a:spcPts val="1600"/>
              </a:lnSpc>
            </a:pPr>
            <a:r>
              <a:rPr lang="ru-RU" dirty="0">
                <a:latin typeface="Georgia" panose="02040502050405020303" pitchFamily="18" charset="0"/>
              </a:rPr>
              <a:t>Повышение профессиональной подготовки отраслевых специалистов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68081" y="5979030"/>
            <a:ext cx="5738171" cy="6027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16" tIns="45718" rIns="91416" bIns="45718" rtlCol="0" anchor="ctr"/>
          <a:lstStyle/>
          <a:p>
            <a:pPr algn="ctr">
              <a:lnSpc>
                <a:spcPts val="1600"/>
              </a:lnSpc>
            </a:pPr>
            <a:r>
              <a:rPr lang="ru-RU" dirty="0">
                <a:latin typeface="Georgia" panose="02040502050405020303" pitchFamily="18" charset="0"/>
              </a:rPr>
              <a:t>Контроль качества </a:t>
            </a:r>
            <a:r>
              <a:rPr lang="ru-RU" dirty="0" smtClean="0">
                <a:latin typeface="Georgia" panose="02040502050405020303" pitchFamily="18" charset="0"/>
              </a:rPr>
              <a:t>молодняка КРС </a:t>
            </a:r>
            <a:r>
              <a:rPr lang="ru-RU" dirty="0">
                <a:latin typeface="Georgia" panose="02040502050405020303" pitchFamily="18" charset="0"/>
              </a:rPr>
              <a:t>на всех этапах цепочки создания стоимости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991225" y="1746084"/>
            <a:ext cx="0" cy="502464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ятиугольник 21"/>
          <p:cNvSpPr/>
          <p:nvPr/>
        </p:nvSpPr>
        <p:spPr>
          <a:xfrm rot="5400000">
            <a:off x="1710410" y="-131481"/>
            <a:ext cx="840431" cy="2584841"/>
          </a:xfrm>
          <a:prstGeom prst="homePlate">
            <a:avLst>
              <a:gd name="adj" fmla="val 19659"/>
            </a:avLst>
          </a:prstGeom>
          <a:solidFill>
            <a:srgbClr val="203864">
              <a:alpha val="69804"/>
            </a:srgb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16" tIns="45718" rIns="91416" bIns="45718"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301371" y="740723"/>
            <a:ext cx="1628716" cy="523220"/>
          </a:xfrm>
          <a:prstGeom prst="rect">
            <a:avLst/>
          </a:prstGeom>
        </p:spPr>
        <p:txBody>
          <a:bodyPr wrap="none" lIns="91416" tIns="45718" rIns="91416" bIns="45718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Решение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9024" y="3437999"/>
            <a:ext cx="679175" cy="584775"/>
          </a:xfrm>
          <a:prstGeom prst="rect">
            <a:avLst/>
          </a:prstGeom>
        </p:spPr>
        <p:txBody>
          <a:bodyPr wrap="square" lIns="91416" tIns="45718" rIns="91416" bIns="45718">
            <a:sp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5176" y="4654098"/>
            <a:ext cx="506871" cy="584775"/>
          </a:xfrm>
          <a:prstGeom prst="rect">
            <a:avLst/>
          </a:prstGeom>
        </p:spPr>
        <p:txBody>
          <a:bodyPr wrap="none" lIns="91416" tIns="45718" rIns="91416" bIns="45718">
            <a:sp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620337" y="957891"/>
            <a:ext cx="2593075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ятиугольник 4"/>
          <p:cNvSpPr/>
          <p:nvPr/>
        </p:nvSpPr>
        <p:spPr>
          <a:xfrm rot="5400000">
            <a:off x="9501035" y="-22070"/>
            <a:ext cx="935679" cy="2461260"/>
          </a:xfrm>
          <a:prstGeom prst="homePlate">
            <a:avLst>
              <a:gd name="adj" fmla="val 19659"/>
            </a:avLst>
          </a:prstGeom>
          <a:solidFill>
            <a:srgbClr val="203864">
              <a:alpha val="69804"/>
            </a:srgb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16" tIns="45718" rIns="91416" bIns="45718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037165" y="899327"/>
            <a:ext cx="1712456" cy="523220"/>
          </a:xfrm>
          <a:prstGeom prst="rect">
            <a:avLst/>
          </a:prstGeom>
        </p:spPr>
        <p:txBody>
          <a:bodyPr wrap="none" lIns="91416" tIns="45718" rIns="91416" bIns="45718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Результат 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239" y="94890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4" y="165985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65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133" y="0"/>
            <a:ext cx="9484784" cy="6207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>
                <a:latin typeface="Georgia" panose="02040502050405020303" pitchFamily="18" charset="0"/>
              </a:rPr>
              <a:t>Функции скотных рынков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3073240"/>
              </p:ext>
            </p:extLst>
          </p:nvPr>
        </p:nvGraphicFramePr>
        <p:xfrm>
          <a:off x="624418" y="692150"/>
          <a:ext cx="11233149" cy="2376487"/>
        </p:xfrm>
        <a:graphic>
          <a:graphicData uri="http://schemas.openxmlformats.org/drawingml/2006/table">
            <a:tbl>
              <a:tblPr/>
              <a:tblGrid>
                <a:gridCol w="2266949"/>
                <a:gridCol w="8966200"/>
              </a:tblGrid>
              <a:tr h="69056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ПРОДАВЕЦ – «Где я получу лучший результат?»</a:t>
                      </a: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Полученная цена</a:t>
                      </a: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Большой спрос создает возможность выбора и достижения оптимального ценового результата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4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Затраты на маркетинг</a:t>
                      </a: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Стратегически правильное расположение рынков минимизирует затраты на перевозку.</a:t>
                      </a: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36" name="Group 1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62224896"/>
              </p:ext>
            </p:extLst>
          </p:nvPr>
        </p:nvGraphicFramePr>
        <p:xfrm>
          <a:off x="624418" y="3284539"/>
          <a:ext cx="11233149" cy="3190220"/>
        </p:xfrm>
        <a:graphic>
          <a:graphicData uri="http://schemas.openxmlformats.org/drawingml/2006/table">
            <a:tbl>
              <a:tblPr/>
              <a:tblGrid>
                <a:gridCol w="2262716"/>
                <a:gridCol w="8970433"/>
              </a:tblGrid>
              <a:tr h="5193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ПОКУПАТЕЛЬ – «Где я получу лучший результат?»</a:t>
                      </a:r>
                    </a:p>
                  </a:txBody>
                  <a:tcPr marL="121920" marR="121920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Качество</a:t>
                      </a:r>
                    </a:p>
                  </a:txBody>
                  <a:tcPr marL="121920" marR="121920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Возможность широкого и наглядного выбора товара подходящего качества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charset="0"/>
                      </a:endParaRPr>
                    </a:p>
                  </a:txBody>
                  <a:tcPr marL="121920" marR="121920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Затраты на поиск</a:t>
                      </a:r>
                    </a:p>
                  </a:txBody>
                  <a:tcPr marL="121920" marR="121920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Минимизированы в сравнении с покупкой «на дороге»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charset="0"/>
                      </a:endParaRPr>
                    </a:p>
                  </a:txBody>
                  <a:tcPr marL="121920" marR="121920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0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Бесперебойное предложение и объем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charset="0"/>
                      </a:endParaRPr>
                    </a:p>
                  </a:txBody>
                  <a:tcPr marL="121920" marR="121920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Предоставляет рыночные условия регулярных аукционов с объемом скота привлекательным для покупателя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charset="0"/>
                      </a:endParaRPr>
                    </a:p>
                  </a:txBody>
                  <a:tcPr marL="121920" marR="121920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Полученная цена</a:t>
                      </a:r>
                    </a:p>
                  </a:txBody>
                  <a:tcPr marL="121920" marR="121920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Большое количество предложений сохраняет цены конкурентными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cs typeface="Arial" charset="0"/>
                      </a:endParaRPr>
                    </a:p>
                  </a:txBody>
                  <a:tcPr marL="121920" marR="121920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239" y="94890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4" y="165985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4463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184" y="0"/>
            <a:ext cx="11870267" cy="9080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>
                <a:latin typeface="Georgia" panose="02040502050405020303" pitchFamily="18" charset="0"/>
              </a:rPr>
              <a:t>Создание скотных рынков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8775"/>
            <a:ext cx="10972800" cy="48196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85000"/>
              <a:buFont typeface="Wingdings" pitchFamily="2" charset="2"/>
              <a:buChar char="q"/>
            </a:pPr>
            <a:r>
              <a:rPr lang="ru-RU" altLang="ru-RU" sz="2000" dirty="0" smtClean="0">
                <a:latin typeface="Georgia" panose="02040502050405020303" pitchFamily="18" charset="0"/>
              </a:rPr>
              <a:t>наличие операционных и управленческих специальных ресурсов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altLang="ru-RU" sz="2000" dirty="0" smtClean="0">
                <a:latin typeface="Georgia" panose="02040502050405020303" pitchFamily="18" charset="0"/>
              </a:rPr>
              <a:t>дворов по продажам скота 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altLang="ru-RU" sz="2000" dirty="0" smtClean="0">
                <a:latin typeface="Georgia" panose="02040502050405020303" pitchFamily="18" charset="0"/>
              </a:rPr>
              <a:t>откормочных комплексов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altLang="ru-RU" sz="2000" dirty="0" smtClean="0">
                <a:latin typeface="Georgia" panose="02040502050405020303" pitchFamily="18" charset="0"/>
              </a:rPr>
              <a:t>необходимых условий экспорта живого скота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85000"/>
              <a:buFont typeface="Wingdings" pitchFamily="2" charset="2"/>
              <a:buChar char="q"/>
            </a:pPr>
            <a:r>
              <a:rPr lang="ru-RU" altLang="ru-RU" sz="2000" dirty="0" smtClean="0">
                <a:latin typeface="Georgia" panose="02040502050405020303" pitchFamily="18" charset="0"/>
              </a:rPr>
              <a:t>наличие работников со специальными знаниями в индустрии животноводства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85000"/>
              <a:buFont typeface="Wingdings" pitchFamily="2" charset="2"/>
              <a:buChar char="q"/>
            </a:pPr>
            <a:r>
              <a:rPr lang="ru-RU" altLang="ru-RU" sz="2000" dirty="0" smtClean="0">
                <a:latin typeface="Georgia" panose="02040502050405020303" pitchFamily="18" charset="0"/>
              </a:rPr>
              <a:t>финансирование и предоставление инвестиций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85000"/>
              <a:buFont typeface="Wingdings" pitchFamily="2" charset="2"/>
              <a:buChar char="q"/>
            </a:pPr>
            <a:r>
              <a:rPr lang="ru-RU" altLang="ru-RU" sz="2000" dirty="0" smtClean="0">
                <a:latin typeface="Georgia" panose="02040502050405020303" pitchFamily="18" charset="0"/>
              </a:rPr>
              <a:t>интеграция новых технологий и инноваций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2"/>
              </a:buClr>
              <a:buSzPct val="85000"/>
              <a:buFont typeface="Wingdings" pitchFamily="2" charset="2"/>
              <a:buChar char="q"/>
            </a:pPr>
            <a:r>
              <a:rPr lang="ru-RU" altLang="ru-RU" sz="2000" dirty="0" smtClean="0">
                <a:latin typeface="Georgia" panose="02040502050405020303" pitchFamily="18" charset="0"/>
              </a:rPr>
              <a:t>программное обеспечение управления</a:t>
            </a:r>
            <a:r>
              <a:rPr lang="en-AU" altLang="ru-RU" sz="2000" dirty="0" smtClean="0">
                <a:latin typeface="Georgia" panose="02040502050405020303" pitchFamily="18" charset="0"/>
              </a:rPr>
              <a:t> </a:t>
            </a:r>
            <a:r>
              <a:rPr lang="ru-RU" altLang="ru-RU" sz="2000" dirty="0" smtClean="0">
                <a:latin typeface="Georgia" panose="02040502050405020303" pitchFamily="18" charset="0"/>
              </a:rPr>
              <a:t>продажами: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altLang="ru-RU" sz="2000" dirty="0" smtClean="0">
                <a:latin typeface="Georgia" panose="02040502050405020303" pitchFamily="18" charset="0"/>
              </a:rPr>
              <a:t>отслеживание живого скота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altLang="ru-RU" sz="2000" dirty="0" smtClean="0">
                <a:latin typeface="Georgia" panose="02040502050405020303" pitchFamily="18" charset="0"/>
              </a:rPr>
              <a:t>отслеживание процесса взаимодействия продавца и покупателя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altLang="ru-RU" sz="2000" dirty="0" smtClean="0">
                <a:latin typeface="Georgia" panose="02040502050405020303" pitchFamily="18" charset="0"/>
              </a:rPr>
              <a:t>поддержка выполнения требований законодательных норм</a:t>
            </a:r>
          </a:p>
          <a:p>
            <a:pPr lvl="1">
              <a:lnSpc>
                <a:spcPct val="80000"/>
              </a:lnSpc>
            </a:pPr>
            <a:r>
              <a:rPr lang="ru-RU" altLang="ru-RU" sz="2000" dirty="0" smtClean="0">
                <a:latin typeface="Georgia" panose="02040502050405020303" pitchFamily="18" charset="0"/>
              </a:rPr>
              <a:t>составление документов на живой скот и на продажи</a:t>
            </a:r>
            <a:endParaRPr lang="en-AU" altLang="ru-RU" sz="2000" dirty="0" smtClean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endParaRPr lang="en-AU" altLang="ru-RU" sz="2000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2000" dirty="0" smtClean="0">
              <a:latin typeface="Georgia" panose="02040502050405020303" pitchFamily="18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34434" y="977827"/>
            <a:ext cx="1152101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2000" dirty="0">
                <a:latin typeface="Georgia" panose="02040502050405020303" pitchFamily="18" charset="0"/>
              </a:rPr>
              <a:t>	Региональная инфраструктура с учетом функционирования скотных рынков предполагает: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239" y="94890"/>
            <a:ext cx="555138" cy="5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4" y="165985"/>
            <a:ext cx="448469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39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585</Words>
  <Application>Microsoft Office PowerPoint</Application>
  <PresentationFormat>Произвольный</PresentationFormat>
  <Paragraphs>108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6_Тема Office</vt:lpstr>
      <vt:lpstr>3_Тема Office</vt:lpstr>
      <vt:lpstr>  Региональная стратегия  построения нетелиных комплексов  на базе скотных рынков  в системе кооперации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Эффективность новой экономической модели</vt:lpstr>
      <vt:lpstr>Функции скотных рынков</vt:lpstr>
      <vt:lpstr>Создание скотных рынков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1</cp:lastModifiedBy>
  <cp:revision>257</cp:revision>
  <dcterms:created xsi:type="dcterms:W3CDTF">2017-07-14T14:43:35Z</dcterms:created>
  <dcterms:modified xsi:type="dcterms:W3CDTF">2019-09-24T17:34:21Z</dcterms:modified>
</cp:coreProperties>
</file>